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9"/>
  </p:notesMasterIdLst>
  <p:sldIdLst>
    <p:sldId id="366" r:id="rId2"/>
    <p:sldId id="330" r:id="rId3"/>
    <p:sldId id="382" r:id="rId4"/>
    <p:sldId id="326" r:id="rId5"/>
    <p:sldId id="267" r:id="rId6"/>
    <p:sldId id="341" r:id="rId7"/>
    <p:sldId id="401" r:id="rId8"/>
    <p:sldId id="268" r:id="rId9"/>
    <p:sldId id="270" r:id="rId10"/>
    <p:sldId id="269" r:id="rId11"/>
    <p:sldId id="271" r:id="rId12"/>
    <p:sldId id="272" r:id="rId13"/>
    <p:sldId id="273" r:id="rId14"/>
    <p:sldId id="274" r:id="rId15"/>
    <p:sldId id="275" r:id="rId16"/>
    <p:sldId id="342" r:id="rId17"/>
    <p:sldId id="299" r:id="rId18"/>
    <p:sldId id="304" r:id="rId19"/>
    <p:sldId id="343" r:id="rId20"/>
    <p:sldId id="344" r:id="rId21"/>
    <p:sldId id="402" r:id="rId22"/>
    <p:sldId id="315" r:id="rId23"/>
    <p:sldId id="317" r:id="rId24"/>
    <p:sldId id="318" r:id="rId25"/>
    <p:sldId id="319" r:id="rId26"/>
    <p:sldId id="320" r:id="rId27"/>
    <p:sldId id="321" r:id="rId28"/>
    <p:sldId id="322" r:id="rId29"/>
    <p:sldId id="323" r:id="rId30"/>
    <p:sldId id="346" r:id="rId31"/>
    <p:sldId id="345" r:id="rId32"/>
    <p:sldId id="331" r:id="rId33"/>
    <p:sldId id="347" r:id="rId34"/>
    <p:sldId id="333" r:id="rId35"/>
    <p:sldId id="334" r:id="rId36"/>
    <p:sldId id="335" r:id="rId37"/>
    <p:sldId id="336" r:id="rId38"/>
    <p:sldId id="337" r:id="rId39"/>
    <p:sldId id="349" r:id="rId40"/>
    <p:sldId id="350" r:id="rId41"/>
    <p:sldId id="339" r:id="rId42"/>
    <p:sldId id="276" r:id="rId43"/>
    <p:sldId id="348" r:id="rId44"/>
    <p:sldId id="365" r:id="rId45"/>
    <p:sldId id="288" r:id="rId46"/>
    <p:sldId id="289" r:id="rId47"/>
    <p:sldId id="290" r:id="rId48"/>
    <p:sldId id="297" r:id="rId49"/>
    <p:sldId id="291" r:id="rId50"/>
    <p:sldId id="292" r:id="rId51"/>
    <p:sldId id="353" r:id="rId52"/>
    <p:sldId id="293" r:id="rId53"/>
    <p:sldId id="294" r:id="rId54"/>
    <p:sldId id="351" r:id="rId55"/>
    <p:sldId id="352" r:id="rId56"/>
    <p:sldId id="296" r:id="rId57"/>
    <p:sldId id="367" r:id="rId58"/>
    <p:sldId id="368" r:id="rId59"/>
    <p:sldId id="369" r:id="rId60"/>
    <p:sldId id="370" r:id="rId61"/>
    <p:sldId id="371" r:id="rId62"/>
    <p:sldId id="372" r:id="rId63"/>
    <p:sldId id="373" r:id="rId64"/>
    <p:sldId id="374" r:id="rId65"/>
    <p:sldId id="375" r:id="rId66"/>
    <p:sldId id="376" r:id="rId67"/>
    <p:sldId id="377" r:id="rId68"/>
    <p:sldId id="378" r:id="rId69"/>
    <p:sldId id="379" r:id="rId70"/>
    <p:sldId id="380" r:id="rId71"/>
    <p:sldId id="381" r:id="rId72"/>
    <p:sldId id="397" r:id="rId73"/>
    <p:sldId id="398" r:id="rId74"/>
    <p:sldId id="399" r:id="rId75"/>
    <p:sldId id="383" r:id="rId76"/>
    <p:sldId id="384" r:id="rId77"/>
    <p:sldId id="385" r:id="rId78"/>
    <p:sldId id="386" r:id="rId79"/>
    <p:sldId id="387" r:id="rId80"/>
    <p:sldId id="388" r:id="rId81"/>
    <p:sldId id="389" r:id="rId82"/>
    <p:sldId id="390" r:id="rId83"/>
    <p:sldId id="391" r:id="rId84"/>
    <p:sldId id="392" r:id="rId85"/>
    <p:sldId id="393" r:id="rId86"/>
    <p:sldId id="394" r:id="rId87"/>
    <p:sldId id="396" r:id="rId8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874" autoAdjust="0"/>
  </p:normalViewPr>
  <p:slideViewPr>
    <p:cSldViewPr snapToGrid="0" snapToObjects="1">
      <p:cViewPr>
        <p:scale>
          <a:sx n="100" d="100"/>
          <a:sy n="100" d="100"/>
        </p:scale>
        <p:origin x="-48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FEC4D3-191E-BB4B-BF34-62F6FBA636C6}" type="datetimeFigureOut">
              <a:rPr lang="en-US" smtClean="0"/>
              <a:t>9/10/2015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D27DD0-25B0-734B-9E2C-A6BCA63D24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111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95D8A-74DC-4C38-84A3-166BD04499C0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512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Courier"/>
                <a:cs typeface="Courier"/>
              </a:rPr>
              <a:t>Interface security levels and traffic filtering parameters are dependent</a:t>
            </a:r>
            <a:r>
              <a:rPr lang="en-US" sz="1200" baseline="0" dirty="0" smtClean="0">
                <a:latin typeface="Courier"/>
                <a:cs typeface="Courier"/>
              </a:rPr>
              <a:t> on</a:t>
            </a:r>
            <a:r>
              <a:rPr lang="en-US" sz="1200" dirty="0" smtClean="0">
                <a:latin typeface="Courier"/>
                <a:cs typeface="Courier"/>
              </a:rPr>
              <a:t> customer security policies. For the purposes of testing security level 100 is used, and traffic is allowed to traverse between interfaces of the same security level.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27DD0-25B0-734B-9E2C-A6BCA63D24F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696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Courier"/>
                <a:cs typeface="Courier"/>
              </a:rPr>
              <a:t>Interface security levels and traffic filtering parameters are dependent</a:t>
            </a:r>
            <a:r>
              <a:rPr lang="en-US" sz="1200" baseline="0" dirty="0" smtClean="0">
                <a:latin typeface="Courier"/>
                <a:cs typeface="Courier"/>
              </a:rPr>
              <a:t> on</a:t>
            </a:r>
            <a:r>
              <a:rPr lang="en-US" sz="1200" dirty="0" smtClean="0">
                <a:latin typeface="Courier"/>
                <a:cs typeface="Courier"/>
              </a:rPr>
              <a:t> customer security policies. For the purposes of testing security level 100 is used, and traffic is allowed to traverse between interfaces of the same security level.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27DD0-25B0-734B-9E2C-A6BCA63D24F4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696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Courier"/>
                <a:cs typeface="Courier"/>
              </a:rPr>
              <a:t>Interface security levels and traffic filtering parameters are dependent</a:t>
            </a:r>
            <a:r>
              <a:rPr lang="en-US" sz="1200" baseline="0" dirty="0" smtClean="0">
                <a:latin typeface="Courier"/>
                <a:cs typeface="Courier"/>
              </a:rPr>
              <a:t> on</a:t>
            </a:r>
            <a:r>
              <a:rPr lang="en-US" sz="1200" dirty="0" smtClean="0">
                <a:latin typeface="Courier"/>
                <a:cs typeface="Courier"/>
              </a:rPr>
              <a:t> customer security policies. For the purposes of testing security level 100 is used, and traffic is allowed to traverse between interfaces of the same security level.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27DD0-25B0-734B-9E2C-A6BCA63D24F4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83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Courier"/>
                <a:cs typeface="Courier"/>
              </a:rPr>
              <a:t>Interface security levels and traffic filtering parameters are dependent</a:t>
            </a:r>
            <a:r>
              <a:rPr lang="en-US" sz="1200" baseline="0" dirty="0" smtClean="0">
                <a:latin typeface="Courier"/>
                <a:cs typeface="Courier"/>
              </a:rPr>
              <a:t> on</a:t>
            </a:r>
            <a:r>
              <a:rPr lang="en-US" sz="1200" dirty="0" smtClean="0">
                <a:latin typeface="Courier"/>
                <a:cs typeface="Courier"/>
              </a:rPr>
              <a:t> customer security policies. For the purposes of testing security level 100 is used, and traffic is allowed to traverse between interfaces of the same security level.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27DD0-25B0-734B-9E2C-A6BCA63D24F4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83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Courier"/>
                <a:cs typeface="Courier"/>
              </a:rPr>
              <a:t>Interface security levels and traffic filtering parameters are dependent</a:t>
            </a:r>
            <a:r>
              <a:rPr lang="en-US" sz="1200" baseline="0" dirty="0" smtClean="0">
                <a:latin typeface="Courier"/>
                <a:cs typeface="Courier"/>
              </a:rPr>
              <a:t> on</a:t>
            </a:r>
            <a:r>
              <a:rPr lang="en-US" sz="1200" dirty="0" smtClean="0">
                <a:latin typeface="Courier"/>
                <a:cs typeface="Courier"/>
              </a:rPr>
              <a:t> customer security policies. For the purposes of testing security level 100 is used, and traffic is allowed to traverse between interfaces of the same security level.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27DD0-25B0-734B-9E2C-A6BCA63D24F4}" type="slidenum">
              <a:rPr lang="en-US" smtClean="0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83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F3D8E-F791-4268-8993-2CD9DC567FC0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8330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F3D8E-F791-4268-8993-2CD9DC567FC0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8330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F3D8E-F791-4268-8993-2CD9DC567FC0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833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95D8A-74DC-4C38-84A3-166BD04499C0}" type="slidenum">
              <a:rPr lang="en-US" smtClean="0"/>
              <a:pPr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512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268F-A615-9B44-A57D-157EE8A00D38}" type="datetimeFigureOut">
              <a:rPr lang="en-US" smtClean="0"/>
              <a:t>9/10/2015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3714-4956-6A47-8C23-06A71AF880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226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268F-A615-9B44-A57D-157EE8A00D38}" type="datetimeFigureOut">
              <a:rPr lang="en-US" smtClean="0"/>
              <a:t>9/10/2015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3714-4956-6A47-8C23-06A71AF880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315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268F-A615-9B44-A57D-157EE8A00D38}" type="datetimeFigureOut">
              <a:rPr lang="en-US" smtClean="0"/>
              <a:t>9/10/2015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3714-4956-6A47-8C23-06A71AF880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131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268F-A615-9B44-A57D-157EE8A00D38}" type="datetimeFigureOut">
              <a:rPr lang="en-US" smtClean="0"/>
              <a:t>9/10/2015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3714-4956-6A47-8C23-06A71AF880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811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268F-A615-9B44-A57D-157EE8A00D38}" type="datetimeFigureOut">
              <a:rPr lang="en-US" smtClean="0"/>
              <a:t>9/10/2015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3714-4956-6A47-8C23-06A71AF880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193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268F-A615-9B44-A57D-157EE8A00D38}" type="datetimeFigureOut">
              <a:rPr lang="en-US" smtClean="0"/>
              <a:t>9/10/2015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3714-4956-6A47-8C23-06A71AF880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099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268F-A615-9B44-A57D-157EE8A00D38}" type="datetimeFigureOut">
              <a:rPr lang="en-US" smtClean="0"/>
              <a:t>9/10/2015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3714-4956-6A47-8C23-06A71AF880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965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268F-A615-9B44-A57D-157EE8A00D38}" type="datetimeFigureOut">
              <a:rPr lang="en-US" smtClean="0"/>
              <a:t>9/10/2015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3714-4956-6A47-8C23-06A71AF880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021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268F-A615-9B44-A57D-157EE8A00D38}" type="datetimeFigureOut">
              <a:rPr lang="en-US" smtClean="0"/>
              <a:t>9/10/2015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3714-4956-6A47-8C23-06A71AF880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354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268F-A615-9B44-A57D-157EE8A00D38}" type="datetimeFigureOut">
              <a:rPr lang="en-US" smtClean="0"/>
              <a:t>9/10/2015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3714-4956-6A47-8C23-06A71AF880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073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268F-A615-9B44-A57D-157EE8A00D38}" type="datetimeFigureOut">
              <a:rPr lang="en-US" smtClean="0"/>
              <a:t>9/10/2015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3714-4956-6A47-8C23-06A71AF880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327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Title Slide-animated gradient">
    <p:bg>
      <p:bgPr>
        <a:gradFill>
          <a:gsLst>
            <a:gs pos="0">
              <a:srgbClr val="272749"/>
            </a:gs>
            <a:gs pos="100000">
              <a:srgbClr val="32BEBD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221393" y="2811836"/>
            <a:ext cx="8301718" cy="859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500" b="0" i="0" spc="0" baseline="0">
                <a:solidFill>
                  <a:schemeClr val="bg1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 smtClean="0"/>
              <a:t>Presentation Title Goes Here</a:t>
            </a:r>
            <a:endParaRPr lang="en-US" dirty="0"/>
          </a:p>
        </p:txBody>
      </p:sp>
      <p:sp>
        <p:nvSpPr>
          <p:cNvPr id="2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2425" y="4828018"/>
            <a:ext cx="8112126" cy="384175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bg1"/>
                </a:solidFill>
                <a:latin typeface="+mn-lt"/>
                <a:cs typeface="CiscoSans"/>
              </a:defRPr>
            </a:lvl1pPr>
            <a:lvl2pPr marL="342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Speaker Name</a:t>
            </a:r>
            <a:endParaRPr lang="en-US" dirty="0"/>
          </a:p>
        </p:txBody>
      </p:sp>
      <p:sp>
        <p:nvSpPr>
          <p:cNvPr id="25" name="Text Placeholder 38"/>
          <p:cNvSpPr>
            <a:spLocks noGrp="1"/>
          </p:cNvSpPr>
          <p:nvPr>
            <p:ph type="body" sz="quarter" idx="10" hasCustomPrompt="1"/>
          </p:nvPr>
        </p:nvSpPr>
        <p:spPr>
          <a:xfrm>
            <a:off x="251847" y="5164903"/>
            <a:ext cx="8112650" cy="384175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bg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Speaker Title</a:t>
            </a:r>
            <a:endParaRPr lang="en-US" dirty="0"/>
          </a:p>
        </p:txBody>
      </p:sp>
      <p:sp>
        <p:nvSpPr>
          <p:cNvPr id="26" name="Text Placeholder 40"/>
          <p:cNvSpPr>
            <a:spLocks noGrp="1"/>
          </p:cNvSpPr>
          <p:nvPr>
            <p:ph type="body" sz="quarter" idx="11" hasCustomPrompt="1"/>
          </p:nvPr>
        </p:nvSpPr>
        <p:spPr>
          <a:xfrm>
            <a:off x="251847" y="5938225"/>
            <a:ext cx="8112650" cy="384175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bg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252571" y="3496670"/>
            <a:ext cx="8302625" cy="398668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aseline="0">
                <a:solidFill>
                  <a:schemeClr val="bg1"/>
                </a:solidFill>
                <a:latin typeface="+mj-lt"/>
              </a:defRPr>
            </a:lvl1pPr>
            <a:lvl2pPr marL="304841" indent="0">
              <a:buNone/>
              <a:defRPr/>
            </a:lvl2pPr>
            <a:lvl3pPr marL="427491" indent="0">
              <a:buNone/>
              <a:defRPr/>
            </a:lvl3pPr>
            <a:lvl4pPr marL="516800" indent="0">
              <a:buNone/>
              <a:defRPr/>
            </a:lvl4pPr>
            <a:lvl5pPr marL="601346" indent="0">
              <a:buNone/>
              <a:defRPr/>
            </a:lvl5pPr>
          </a:lstStyle>
          <a:p>
            <a:pPr lvl="0"/>
            <a:r>
              <a:rPr lang="en-GB" dirty="0" smtClean="0"/>
              <a:t>Subhead goes here</a:t>
            </a:r>
            <a:endParaRPr lang="en-GB" dirty="0"/>
          </a:p>
        </p:txBody>
      </p:sp>
      <p:grpSp>
        <p:nvGrpSpPr>
          <p:cNvPr id="28" name="Group 67"/>
          <p:cNvGrpSpPr/>
          <p:nvPr/>
        </p:nvGrpSpPr>
        <p:grpSpPr>
          <a:xfrm>
            <a:off x="285163" y="410499"/>
            <a:ext cx="862739" cy="613107"/>
            <a:chOff x="609606" y="528528"/>
            <a:chExt cx="1444732" cy="763787"/>
          </a:xfrm>
          <a:solidFill>
            <a:schemeClr val="bg1"/>
          </a:solidFill>
        </p:grpSpPr>
        <p:sp>
          <p:nvSpPr>
            <p:cNvPr id="32" name="Rectangle 31"/>
            <p:cNvSpPr>
              <a:spLocks noChangeArrowheads="1"/>
            </p:cNvSpPr>
            <p:nvPr/>
          </p:nvSpPr>
          <p:spPr bwMode="black">
            <a:xfrm>
              <a:off x="1016583" y="1035671"/>
              <a:ext cx="65914" cy="24972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black">
            <a:xfrm>
              <a:off x="1400565" y="1028755"/>
              <a:ext cx="190842" cy="263560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1" y="80"/>
                </a:cxn>
                <a:cxn ang="0">
                  <a:pos x="0" y="40"/>
                </a:cxn>
                <a:cxn ang="0">
                  <a:pos x="41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8" y="23"/>
                    <a:pt x="51" y="20"/>
                    <a:pt x="42" y="20"/>
                  </a:cubicBezTo>
                  <a:cubicBezTo>
                    <a:pt x="30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1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1" y="0"/>
                  </a:cubicBezTo>
                  <a:cubicBezTo>
                    <a:pt x="50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black">
            <a:xfrm>
              <a:off x="740666" y="1028755"/>
              <a:ext cx="190842" cy="263560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7" y="23"/>
                    <a:pt x="51" y="20"/>
                    <a:pt x="42" y="20"/>
                  </a:cubicBezTo>
                  <a:cubicBezTo>
                    <a:pt x="29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0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0" y="0"/>
                  </a:cubicBezTo>
                  <a:cubicBezTo>
                    <a:pt x="49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7" name="Freeform 46"/>
            <p:cNvSpPr>
              <a:spLocks noEditPoints="1"/>
            </p:cNvSpPr>
            <p:nvPr/>
          </p:nvSpPr>
          <p:spPr bwMode="black">
            <a:xfrm>
              <a:off x="1660386" y="1028755"/>
              <a:ext cx="262121" cy="263560"/>
            </a:xfrm>
            <a:custGeom>
              <a:avLst/>
              <a:gdLst/>
              <a:ahLst/>
              <a:cxnLst>
                <a:cxn ang="0">
                  <a:pos x="80" y="40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80" y="40"/>
                </a:cxn>
                <a:cxn ang="0">
                  <a:pos x="40" y="20"/>
                </a:cxn>
                <a:cxn ang="0">
                  <a:pos x="20" y="40"/>
                </a:cxn>
                <a:cxn ang="0">
                  <a:pos x="40" y="60"/>
                </a:cxn>
                <a:cxn ang="0">
                  <a:pos x="60" y="40"/>
                </a:cxn>
                <a:cxn ang="0">
                  <a:pos x="40" y="20"/>
                </a:cxn>
              </a:cxnLst>
              <a:rect l="0" t="0" r="r" b="b"/>
              <a:pathLst>
                <a:path w="80" h="80">
                  <a:moveTo>
                    <a:pt x="80" y="40"/>
                  </a:moveTo>
                  <a:cubicBezTo>
                    <a:pt x="80" y="62"/>
                    <a:pt x="64" y="80"/>
                    <a:pt x="40" y="80"/>
                  </a:cubicBezTo>
                  <a:cubicBezTo>
                    <a:pt x="16" y="80"/>
                    <a:pt x="0" y="62"/>
                    <a:pt x="0" y="40"/>
                  </a:cubicBezTo>
                  <a:cubicBezTo>
                    <a:pt x="0" y="18"/>
                    <a:pt x="16" y="0"/>
                    <a:pt x="40" y="0"/>
                  </a:cubicBezTo>
                  <a:cubicBezTo>
                    <a:pt x="64" y="0"/>
                    <a:pt x="80" y="18"/>
                    <a:pt x="80" y="40"/>
                  </a:cubicBezTo>
                  <a:moveTo>
                    <a:pt x="40" y="20"/>
                  </a:moveTo>
                  <a:cubicBezTo>
                    <a:pt x="29" y="20"/>
                    <a:pt x="20" y="29"/>
                    <a:pt x="20" y="40"/>
                  </a:cubicBezTo>
                  <a:cubicBezTo>
                    <a:pt x="20" y="51"/>
                    <a:pt x="29" y="60"/>
                    <a:pt x="40" y="60"/>
                  </a:cubicBezTo>
                  <a:cubicBezTo>
                    <a:pt x="51" y="60"/>
                    <a:pt x="60" y="51"/>
                    <a:pt x="60" y="40"/>
                  </a:cubicBezTo>
                  <a:cubicBezTo>
                    <a:pt x="60" y="29"/>
                    <a:pt x="51" y="20"/>
                    <a:pt x="40" y="2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black">
            <a:xfrm>
              <a:off x="1167569" y="1028755"/>
              <a:ext cx="170915" cy="263560"/>
            </a:xfrm>
            <a:custGeom>
              <a:avLst/>
              <a:gdLst/>
              <a:ahLst/>
              <a:cxnLst>
                <a:cxn ang="0">
                  <a:pos x="47" y="19"/>
                </a:cxn>
                <a:cxn ang="0">
                  <a:pos x="32" y="17"/>
                </a:cxn>
                <a:cxn ang="0">
                  <a:pos x="20" y="23"/>
                </a:cxn>
                <a:cxn ang="0">
                  <a:pos x="29" y="30"/>
                </a:cxn>
                <a:cxn ang="0">
                  <a:pos x="34" y="32"/>
                </a:cxn>
                <a:cxn ang="0">
                  <a:pos x="52" y="54"/>
                </a:cxn>
                <a:cxn ang="0">
                  <a:pos x="21" y="80"/>
                </a:cxn>
                <a:cxn ang="0">
                  <a:pos x="0" y="77"/>
                </a:cxn>
                <a:cxn ang="0">
                  <a:pos x="0" y="60"/>
                </a:cxn>
                <a:cxn ang="0">
                  <a:pos x="18" y="63"/>
                </a:cxn>
                <a:cxn ang="0">
                  <a:pos x="32" y="56"/>
                </a:cxn>
                <a:cxn ang="0">
                  <a:pos x="23" y="48"/>
                </a:cxn>
                <a:cxn ang="0">
                  <a:pos x="19" y="47"/>
                </a:cxn>
                <a:cxn ang="0">
                  <a:pos x="0" y="24"/>
                </a:cxn>
                <a:cxn ang="0">
                  <a:pos x="28" y="0"/>
                </a:cxn>
                <a:cxn ang="0">
                  <a:pos x="47" y="3"/>
                </a:cxn>
                <a:cxn ang="0">
                  <a:pos x="47" y="19"/>
                </a:cxn>
              </a:cxnLst>
              <a:rect l="0" t="0" r="r" b="b"/>
              <a:pathLst>
                <a:path w="52" h="80">
                  <a:moveTo>
                    <a:pt x="47" y="19"/>
                  </a:moveTo>
                  <a:cubicBezTo>
                    <a:pt x="47" y="19"/>
                    <a:pt x="38" y="17"/>
                    <a:pt x="32" y="17"/>
                  </a:cubicBezTo>
                  <a:cubicBezTo>
                    <a:pt x="24" y="17"/>
                    <a:pt x="20" y="19"/>
                    <a:pt x="20" y="23"/>
                  </a:cubicBezTo>
                  <a:cubicBezTo>
                    <a:pt x="20" y="28"/>
                    <a:pt x="26" y="29"/>
                    <a:pt x="29" y="3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47" y="36"/>
                    <a:pt x="52" y="45"/>
                    <a:pt x="52" y="54"/>
                  </a:cubicBezTo>
                  <a:cubicBezTo>
                    <a:pt x="52" y="73"/>
                    <a:pt x="35" y="80"/>
                    <a:pt x="21" y="80"/>
                  </a:cubicBezTo>
                  <a:cubicBezTo>
                    <a:pt x="10" y="80"/>
                    <a:pt x="1" y="78"/>
                    <a:pt x="0" y="7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0"/>
                    <a:pt x="10" y="63"/>
                    <a:pt x="18" y="63"/>
                  </a:cubicBezTo>
                  <a:cubicBezTo>
                    <a:pt x="28" y="63"/>
                    <a:pt x="32" y="60"/>
                    <a:pt x="32" y="56"/>
                  </a:cubicBezTo>
                  <a:cubicBezTo>
                    <a:pt x="32" y="52"/>
                    <a:pt x="28" y="49"/>
                    <a:pt x="23" y="48"/>
                  </a:cubicBezTo>
                  <a:cubicBezTo>
                    <a:pt x="22" y="48"/>
                    <a:pt x="21" y="47"/>
                    <a:pt x="19" y="47"/>
                  </a:cubicBezTo>
                  <a:cubicBezTo>
                    <a:pt x="9" y="43"/>
                    <a:pt x="0" y="37"/>
                    <a:pt x="0" y="24"/>
                  </a:cubicBezTo>
                  <a:cubicBezTo>
                    <a:pt x="0" y="10"/>
                    <a:pt x="10" y="0"/>
                    <a:pt x="28" y="0"/>
                  </a:cubicBezTo>
                  <a:cubicBezTo>
                    <a:pt x="37" y="0"/>
                    <a:pt x="46" y="3"/>
                    <a:pt x="47" y="3"/>
                  </a:cubicBezTo>
                  <a:lnTo>
                    <a:pt x="47" y="1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black">
            <a:xfrm>
              <a:off x="609606" y="732922"/>
              <a:ext cx="62081" cy="12832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10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black">
            <a:xfrm>
              <a:off x="783587" y="646860"/>
              <a:ext cx="62081" cy="214383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4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black">
            <a:xfrm>
              <a:off x="954502" y="528528"/>
              <a:ext cx="62080" cy="394956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10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5" y="120"/>
                    <a:pt x="10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black">
            <a:xfrm>
              <a:off x="1128481" y="646860"/>
              <a:ext cx="62081" cy="214383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black">
            <a:xfrm>
              <a:off x="1298630" y="732922"/>
              <a:ext cx="65914" cy="128323"/>
            </a:xfrm>
            <a:custGeom>
              <a:avLst/>
              <a:gdLst/>
              <a:ahLst/>
              <a:cxnLst>
                <a:cxn ang="0">
                  <a:pos x="20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20" y="30"/>
                </a:cxn>
                <a:cxn ang="0">
                  <a:pos x="20" y="10"/>
                </a:cxn>
              </a:cxnLst>
              <a:rect l="0" t="0" r="r" b="b"/>
              <a:pathLst>
                <a:path w="20" h="39">
                  <a:moveTo>
                    <a:pt x="20" y="10"/>
                  </a:moveTo>
                  <a:cubicBezTo>
                    <a:pt x="20" y="4"/>
                    <a:pt x="15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5" y="39"/>
                    <a:pt x="10" y="39"/>
                  </a:cubicBezTo>
                  <a:cubicBezTo>
                    <a:pt x="15" y="39"/>
                    <a:pt x="20" y="35"/>
                    <a:pt x="20" y="30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black">
            <a:xfrm>
              <a:off x="1472609" y="646860"/>
              <a:ext cx="62847" cy="214383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black">
            <a:xfrm>
              <a:off x="1646588" y="528528"/>
              <a:ext cx="62847" cy="394956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9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4" y="120"/>
                    <a:pt x="9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black">
            <a:xfrm>
              <a:off x="1817502" y="646864"/>
              <a:ext cx="62847" cy="214383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5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black">
            <a:xfrm>
              <a:off x="1991491" y="732927"/>
              <a:ext cx="62847" cy="12832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9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9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701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llet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259742" y="404085"/>
            <a:ext cx="8659976" cy="971709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90000"/>
              </a:lnSpc>
              <a:defRPr sz="2500" b="0" i="0" spc="0" baseline="0">
                <a:solidFill>
                  <a:srgbClr val="00A2BF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 smtClean="0"/>
              <a:t>Bullet 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06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1268F-A615-9B44-A57D-157EE8A00D38}" type="datetimeFigureOut">
              <a:rPr lang="en-US" smtClean="0"/>
              <a:t>9/10/2015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93714-4956-6A47-8C23-06A71AF880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892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w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wmf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sco.com/c/en/us/td/docs/security/asa/asa90/configuration/guide/asa_90_cli_config/ha_cluster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wmf"/><Relationship Id="rId4" Type="http://schemas.openxmlformats.org/officeDocument/2006/relationships/image" Target="../media/image9.e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emf"/><Relationship Id="rId4" Type="http://schemas.openxmlformats.org/officeDocument/2006/relationships/image" Target="../media/image10.wmf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1393" y="2476500"/>
            <a:ext cx="8301718" cy="1396393"/>
          </a:xfrm>
        </p:spPr>
        <p:txBody>
          <a:bodyPr>
            <a:normAutofit/>
          </a:bodyPr>
          <a:lstStyle/>
          <a:p>
            <a:r>
              <a:rPr lang="en-US" sz="4800" dirty="0" smtClean="0"/>
              <a:t>ITD + ASA 5585-X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Configuration Guide</a:t>
            </a:r>
            <a:endParaRPr lang="en-US" sz="3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65793" y="5665773"/>
            <a:ext cx="8112126" cy="976327"/>
          </a:xfrm>
        </p:spPr>
        <p:txBody>
          <a:bodyPr/>
          <a:lstStyle/>
          <a:p>
            <a:r>
              <a:rPr lang="en-US" dirty="0" smtClean="0"/>
              <a:t>Don Garnett</a:t>
            </a:r>
            <a:endParaRPr lang="en-US" dirty="0"/>
          </a:p>
          <a:p>
            <a:r>
              <a:rPr lang="en-US" dirty="0" err="1" smtClean="0"/>
              <a:t>Mouli</a:t>
            </a:r>
            <a:r>
              <a:rPr lang="en-US" dirty="0" smtClean="0"/>
              <a:t> </a:t>
            </a:r>
            <a:r>
              <a:rPr lang="en-US" dirty="0" err="1" smtClean="0"/>
              <a:t>Vytla</a:t>
            </a:r>
            <a:endParaRPr lang="en-US" dirty="0" smtClean="0"/>
          </a:p>
          <a:p>
            <a:endParaRPr lang="en-US" dirty="0" smtClean="0"/>
          </a:p>
          <a:p>
            <a:r>
              <a:rPr lang="en-US" i="1" dirty="0" smtClean="0"/>
              <a:t>Revision 1.4</a:t>
            </a:r>
            <a:endParaRPr lang="en-US" i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17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7100"/>
            <a:ext cx="8229600" cy="5199063"/>
          </a:xfrm>
        </p:spPr>
        <p:txBody>
          <a:bodyPr>
            <a:normAutofit/>
          </a:bodyPr>
          <a:lstStyle/>
          <a:p>
            <a:r>
              <a:rPr lang="en-US" sz="1400" b="1" dirty="0" smtClean="0"/>
              <a:t>Document revision updates</a:t>
            </a:r>
          </a:p>
          <a:p>
            <a:endParaRPr lang="en-US" sz="1400" b="1" dirty="0"/>
          </a:p>
          <a:p>
            <a:pPr marL="0" indent="0">
              <a:buNone/>
            </a:pPr>
            <a:r>
              <a:rPr lang="en-US" sz="1100" dirty="0" smtClean="0">
                <a:latin typeface="Andale Mono"/>
                <a:cs typeface="Andale Mono"/>
              </a:rPr>
              <a:t>19-August 2015 (version 1.4) – Don Garnett</a:t>
            </a:r>
          </a:p>
          <a:p>
            <a:pPr marL="0" indent="0">
              <a:buNone/>
            </a:pPr>
            <a:endParaRPr lang="en-US" sz="1100" dirty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1100" dirty="0" smtClean="0">
                <a:latin typeface="Andale Mono"/>
                <a:cs typeface="Andale Mono"/>
              </a:rPr>
              <a:t>Changes:</a:t>
            </a:r>
          </a:p>
          <a:p>
            <a:pPr marL="228600" indent="-228600">
              <a:buAutoNum type="arabicPeriod"/>
            </a:pPr>
            <a:r>
              <a:rPr lang="en-US" sz="1100" dirty="0" smtClean="0">
                <a:latin typeface="Andale Mono"/>
                <a:cs typeface="Andale Mono"/>
              </a:rPr>
              <a:t>Updated topology diagrams with 2015 PPT icons</a:t>
            </a:r>
          </a:p>
          <a:p>
            <a:pPr marL="228600" indent="-228600">
              <a:buAutoNum type="arabicPeriod"/>
            </a:pPr>
            <a:r>
              <a:rPr lang="en-US" sz="1100" dirty="0" smtClean="0">
                <a:latin typeface="Andale Mono"/>
                <a:cs typeface="Andale Mono"/>
              </a:rPr>
              <a:t>Added logical views</a:t>
            </a:r>
          </a:p>
          <a:p>
            <a:pPr marL="228600" indent="-228600">
              <a:buAutoNum type="arabicPeriod"/>
            </a:pPr>
            <a:r>
              <a:rPr lang="en-US" sz="1100" dirty="0" smtClean="0">
                <a:latin typeface="Andale Mono"/>
                <a:cs typeface="Andale Mono"/>
              </a:rPr>
              <a:t>Added ASA Clustering section</a:t>
            </a:r>
          </a:p>
          <a:p>
            <a:pPr marL="228600" indent="-228600">
              <a:buAutoNum type="arabicPeriod"/>
            </a:pPr>
            <a:r>
              <a:rPr lang="en-US" sz="1100" dirty="0" smtClean="0">
                <a:latin typeface="Andale Mono"/>
                <a:cs typeface="Andale Mono"/>
              </a:rPr>
              <a:t>Added information regarding L3 over VPC, peer VDC, other optional parameters </a:t>
            </a:r>
          </a:p>
          <a:p>
            <a:pPr marL="228600" indent="-228600">
              <a:buAutoNum type="arabicPeriod"/>
            </a:pPr>
            <a:r>
              <a:rPr lang="en-US" sz="1100" dirty="0" smtClean="0">
                <a:latin typeface="Andale Mono"/>
                <a:cs typeface="Andale Mono"/>
              </a:rPr>
              <a:t>Added optional ITD parameters</a:t>
            </a:r>
          </a:p>
          <a:p>
            <a:pPr marL="228600" indent="-228600">
              <a:buAutoNum type="arabicPeriod"/>
            </a:pPr>
            <a:r>
              <a:rPr lang="en-US" sz="1100" dirty="0" smtClean="0">
                <a:latin typeface="Andale Mono"/>
                <a:cs typeface="Andale Mono"/>
              </a:rPr>
              <a:t>Information regarding Device Group options such as HA </a:t>
            </a:r>
            <a:r>
              <a:rPr lang="en-US" sz="1100" dirty="0" err="1" smtClean="0">
                <a:latin typeface="Andale Mono"/>
                <a:cs typeface="Andale Mono"/>
              </a:rPr>
              <a:t>config</a:t>
            </a:r>
            <a:r>
              <a:rPr lang="en-US" sz="1100" dirty="0" smtClean="0">
                <a:latin typeface="Andale Mono"/>
                <a:cs typeface="Andale Mono"/>
              </a:rPr>
              <a:t> options will be added soon.</a:t>
            </a:r>
            <a:endParaRPr lang="en-US" sz="1100" dirty="0">
              <a:latin typeface="Andale Mono"/>
              <a:cs typeface="Andale Mono"/>
            </a:endParaRPr>
          </a:p>
          <a:p>
            <a:pPr marL="0" indent="0">
              <a:buNone/>
            </a:pPr>
            <a:endParaRPr lang="en-US" sz="1100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1100" dirty="0" smtClean="0">
                <a:latin typeface="Andale Mono"/>
                <a:cs typeface="Andale Mono"/>
              </a:rPr>
              <a:t>21-November-</a:t>
            </a:r>
            <a:r>
              <a:rPr lang="en-US" sz="1100" dirty="0">
                <a:latin typeface="Andale Mono"/>
                <a:cs typeface="Andale Mono"/>
              </a:rPr>
              <a:t>2014 (version </a:t>
            </a:r>
            <a:r>
              <a:rPr lang="en-US" sz="1100" dirty="0" smtClean="0">
                <a:latin typeface="Andale Mono"/>
                <a:cs typeface="Andale Mono"/>
              </a:rPr>
              <a:t>1.3) </a:t>
            </a:r>
            <a:r>
              <a:rPr lang="en-US" sz="1100" dirty="0">
                <a:latin typeface="Andale Mono"/>
                <a:cs typeface="Andale Mono"/>
              </a:rPr>
              <a:t>– </a:t>
            </a:r>
            <a:r>
              <a:rPr lang="en-US" sz="1100" dirty="0" smtClean="0">
                <a:latin typeface="Andale Mono"/>
                <a:cs typeface="Andale Mono"/>
              </a:rPr>
              <a:t>Mouli Vytla</a:t>
            </a:r>
            <a:endParaRPr lang="en-US" sz="1100" dirty="0">
              <a:latin typeface="Andale Mono"/>
              <a:cs typeface="Andale Mono"/>
            </a:endParaRPr>
          </a:p>
          <a:p>
            <a:pPr marL="0" indent="0">
              <a:buNone/>
            </a:pPr>
            <a:endParaRPr lang="en-US" sz="1100" dirty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1100" dirty="0">
                <a:latin typeface="Andale Mono"/>
                <a:cs typeface="Andale Mono"/>
              </a:rPr>
              <a:t>Changes: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100" dirty="0" smtClean="0">
                <a:latin typeface="Andale Mono"/>
                <a:cs typeface="Andale Mono"/>
              </a:rPr>
              <a:t>Added dual-VDC (non-VPC) Sandwich mode configuration for ASA + ITD</a:t>
            </a:r>
            <a:endParaRPr lang="en-US" sz="1100" i="1" dirty="0">
              <a:latin typeface="Andale Mono"/>
              <a:cs typeface="Andale Mono"/>
            </a:endParaRPr>
          </a:p>
          <a:p>
            <a:pPr marL="0" indent="0">
              <a:buNone/>
            </a:pPr>
            <a:endParaRPr lang="en-US" sz="1100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endParaRPr lang="en-US" sz="1100" b="1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1100" b="1" dirty="0" smtClean="0">
                <a:latin typeface="Andale Mono"/>
                <a:cs typeface="Andale Mono"/>
              </a:rPr>
              <a:t>23-June-2014 (version 1.2) – Don Garnett</a:t>
            </a:r>
          </a:p>
          <a:p>
            <a:pPr marL="0" indent="0">
              <a:buNone/>
            </a:pPr>
            <a:endParaRPr lang="en-US" sz="1100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1100" dirty="0" smtClean="0">
                <a:latin typeface="Andale Mono"/>
                <a:cs typeface="Andale Mono"/>
              </a:rPr>
              <a:t>Changes: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100" dirty="0" smtClean="0">
                <a:latin typeface="Andale Mono"/>
                <a:cs typeface="Andale Mono"/>
              </a:rPr>
              <a:t>Removed Static Routes configuration from N7K </a:t>
            </a:r>
            <a:r>
              <a:rPr lang="en-US" sz="1100" i="1" dirty="0" smtClean="0">
                <a:latin typeface="Andale Mono"/>
                <a:cs typeface="Andale Mono"/>
              </a:rPr>
              <a:t>–not needed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100" dirty="0" smtClean="0">
                <a:latin typeface="Andale Mono"/>
                <a:cs typeface="Andale Mono"/>
              </a:rPr>
              <a:t>Removed VIPs from ITD Processes </a:t>
            </a:r>
            <a:r>
              <a:rPr lang="en-US" sz="1100" i="1" dirty="0">
                <a:latin typeface="Andale Mono"/>
                <a:cs typeface="Andale Mono"/>
              </a:rPr>
              <a:t>–not </a:t>
            </a:r>
            <a:r>
              <a:rPr lang="en-US" sz="1100" i="1" dirty="0" smtClean="0">
                <a:latin typeface="Andale Mono"/>
                <a:cs typeface="Andale Mono"/>
              </a:rPr>
              <a:t>needed</a:t>
            </a:r>
            <a:endParaRPr lang="en-US" sz="1100" dirty="0" smtClean="0">
              <a:latin typeface="Andale Mono"/>
              <a:cs typeface="Andale Mono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100" dirty="0" smtClean="0">
                <a:latin typeface="Andale Mono"/>
                <a:cs typeface="Andale Mono"/>
              </a:rPr>
              <a:t>Revised Auto-Configuration and Verification Sections to reflect configuration output without VIPs in place</a:t>
            </a:r>
          </a:p>
          <a:p>
            <a:pPr marL="228600" indent="-228600">
              <a:buFont typeface="+mj-lt"/>
              <a:buAutoNum type="arabicPeriod"/>
            </a:pPr>
            <a:endParaRPr lang="en-US" sz="1100" dirty="0">
              <a:latin typeface="Andale Mono"/>
              <a:cs typeface="Andale Mono"/>
            </a:endParaRPr>
          </a:p>
          <a:p>
            <a:pPr marL="0" indent="0">
              <a:buNone/>
            </a:pPr>
            <a:endParaRPr lang="en-US" sz="1100" dirty="0">
              <a:latin typeface="Andale Mono"/>
              <a:cs typeface="Andale Mono"/>
            </a:endParaRPr>
          </a:p>
        </p:txBody>
      </p:sp>
    </p:spTree>
    <p:extLst>
      <p:ext uri="{BB962C8B-B14F-4D97-AF65-F5344CB8AC3E}">
        <p14:creationId xmlns:p14="http://schemas.microsoft.com/office/powerpoint/2010/main" val="212248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1371600"/>
            <a:ext cx="8229600" cy="5486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ITD with Firewall on a Stick </a:t>
            </a:r>
            <a:r>
              <a:rPr lang="en-US" sz="2600" i="1" dirty="0" smtClean="0"/>
              <a:t>(One Arm)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900" dirty="0" smtClean="0"/>
              <a:t>This design uses a single VDC with a single 802.1q interface (or .1q port-channel) connecting to the ASAs. The ASAs do traffic filtering and Inter-Vlan routing by means of splitting the single interface into sub-interfaces. </a:t>
            </a:r>
          </a:p>
          <a:p>
            <a:pPr marL="0" indent="0">
              <a:buNone/>
            </a:pPr>
            <a:endParaRPr lang="en-US" sz="1400" dirty="0" smtClean="0"/>
          </a:p>
          <a:p>
            <a:r>
              <a:rPr lang="en-US" dirty="0" smtClean="0"/>
              <a:t>ITD with Single VDC </a:t>
            </a:r>
            <a:r>
              <a:rPr lang="en-US" sz="2600" i="1" dirty="0" smtClean="0"/>
              <a:t>(Two Arm)</a:t>
            </a:r>
            <a:br>
              <a:rPr lang="en-US" sz="2600" i="1" dirty="0" smtClean="0"/>
            </a:br>
            <a:r>
              <a:rPr lang="en-US" sz="1900" dirty="0" smtClean="0"/>
              <a:t>This </a:t>
            </a:r>
            <a:r>
              <a:rPr lang="en-US" sz="1900" dirty="0"/>
              <a:t>design uses a single </a:t>
            </a:r>
            <a:r>
              <a:rPr lang="en-US" sz="1900" dirty="0" smtClean="0"/>
              <a:t>VDC with 2 separate (access or trunk) interfaces </a:t>
            </a:r>
            <a:r>
              <a:rPr lang="en-US" sz="1900" dirty="0"/>
              <a:t>connecting to the ASAs. </a:t>
            </a:r>
            <a:r>
              <a:rPr lang="en-US" sz="1900" dirty="0" smtClean="0"/>
              <a:t>The ASAs filter traffic traversing the 2 interfaces. Traffic is segregated on the switch by VRFs to ensure traffic is inspected by the firewalls.</a:t>
            </a:r>
          </a:p>
          <a:p>
            <a:endParaRPr lang="en-US" sz="1900" dirty="0" smtClean="0"/>
          </a:p>
          <a:p>
            <a:r>
              <a:rPr lang="en-US" dirty="0"/>
              <a:t>ITD with D</a:t>
            </a:r>
            <a:r>
              <a:rPr lang="en-US" dirty="0" smtClean="0"/>
              <a:t>ual </a:t>
            </a:r>
            <a:r>
              <a:rPr lang="en-US" dirty="0"/>
              <a:t>VDC </a:t>
            </a:r>
            <a:r>
              <a:rPr lang="en-US" dirty="0" smtClean="0"/>
              <a:t>Sandwich</a:t>
            </a:r>
            <a:r>
              <a:rPr lang="en-US" dirty="0"/>
              <a:t/>
            </a:r>
            <a:br>
              <a:rPr lang="en-US" dirty="0"/>
            </a:br>
            <a:r>
              <a:rPr lang="en-US" sz="1900" dirty="0"/>
              <a:t>This design leverages 2 VDCs, each with an interface connecting to the ASAs. The ASAs filter traffic traversing the 2 VDCs. This design could also be used with separate N7K switches instead of VDCs if desired</a:t>
            </a:r>
            <a:r>
              <a:rPr lang="en-US" sz="1900" dirty="0" smtClean="0"/>
              <a:t>.</a:t>
            </a:r>
            <a:endParaRPr lang="en-US" sz="1900" dirty="0"/>
          </a:p>
          <a:p>
            <a:endParaRPr lang="en-US" sz="1600" dirty="0" smtClean="0"/>
          </a:p>
          <a:p>
            <a:r>
              <a:rPr lang="en-US" dirty="0" smtClean="0"/>
              <a:t>ITD with </a:t>
            </a:r>
            <a:r>
              <a:rPr lang="en-US" dirty="0"/>
              <a:t>D</a:t>
            </a:r>
            <a:r>
              <a:rPr lang="en-US" dirty="0" smtClean="0"/>
              <a:t>ual VDC (vPC) Sandwich</a:t>
            </a:r>
            <a:br>
              <a:rPr lang="en-US" dirty="0" smtClean="0"/>
            </a:br>
            <a:r>
              <a:rPr lang="en-US" sz="1900" dirty="0"/>
              <a:t>This design </a:t>
            </a:r>
            <a:r>
              <a:rPr lang="en-US" sz="1900" dirty="0" smtClean="0"/>
              <a:t>leverages </a:t>
            </a:r>
            <a:r>
              <a:rPr lang="en-US" sz="1900" dirty="0"/>
              <a:t>2</a:t>
            </a:r>
            <a:r>
              <a:rPr lang="en-US" sz="1900" dirty="0" smtClean="0"/>
              <a:t> VDCs, each with an interface </a:t>
            </a:r>
            <a:r>
              <a:rPr lang="en-US" sz="1900" dirty="0"/>
              <a:t>connecting to the ASAs. The ASAs filter traffic traversing the 2 </a:t>
            </a:r>
            <a:r>
              <a:rPr lang="en-US" sz="1900" dirty="0" smtClean="0"/>
              <a:t>VDCs. This design could also be used with separate N7K switches instead of VDCs if desired. Two N7k switches are deployed in </a:t>
            </a:r>
            <a:r>
              <a:rPr lang="en-US" sz="1900" dirty="0" err="1" smtClean="0"/>
              <a:t>vPC</a:t>
            </a:r>
            <a:r>
              <a:rPr lang="en-US" sz="1900" dirty="0" smtClean="0"/>
              <a:t> mode</a:t>
            </a:r>
          </a:p>
          <a:p>
            <a:endParaRPr lang="en-US" sz="1900" dirty="0" smtClean="0"/>
          </a:p>
          <a:p>
            <a:r>
              <a:rPr lang="en-US" dirty="0" smtClean="0"/>
              <a:t>Cluster Deployments</a:t>
            </a:r>
            <a:br>
              <a:rPr lang="en-US" dirty="0" smtClean="0"/>
            </a:br>
            <a:r>
              <a:rPr lang="en-US" sz="1900" dirty="0" smtClean="0"/>
              <a:t>Cluster deployments can encompass any of the above methods. VPC Peers with Dual VDC Sandwich is demonstrated in this document.</a:t>
            </a:r>
            <a:endParaRPr lang="en-US" sz="1900" dirty="0"/>
          </a:p>
          <a:p>
            <a:endParaRPr lang="en-US" dirty="0" smtClean="0"/>
          </a:p>
          <a:p>
            <a:endParaRPr lang="en-US" sz="1700" dirty="0"/>
          </a:p>
          <a:p>
            <a:endParaRPr lang="en-US" dirty="0"/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 smtClean="0">
                <a:solidFill>
                  <a:schemeClr val="accent1"/>
                </a:solidFill>
                <a:cs typeface="Arial"/>
              </a:rPr>
              <a:t>N7K ITD and ASA Deployment Methods</a:t>
            </a:r>
            <a:endParaRPr lang="en-US" sz="36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654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86868" y="25908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 smtClean="0">
                <a:solidFill>
                  <a:schemeClr val="accent1"/>
                </a:solidFill>
                <a:cs typeface="Arial"/>
              </a:rPr>
              <a:t>Single VDC</a:t>
            </a:r>
          </a:p>
          <a:p>
            <a:pPr>
              <a:defRPr/>
            </a:pPr>
            <a:r>
              <a:rPr lang="en-US" sz="3600" dirty="0" smtClean="0">
                <a:solidFill>
                  <a:schemeClr val="accent1"/>
                </a:solidFill>
                <a:cs typeface="Arial"/>
              </a:rPr>
              <a:t>Firewall on a Stick Topology</a:t>
            </a:r>
            <a:endParaRPr lang="en-US" sz="36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39268" y="39116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000" dirty="0" smtClean="0">
                <a:solidFill>
                  <a:schemeClr val="accent1"/>
                </a:solidFill>
                <a:cs typeface="Arial"/>
              </a:rPr>
              <a:t>Logical separation of traffic across ASA interfaces using 802.1q tagging</a:t>
            </a:r>
            <a:endParaRPr lang="en-US" sz="20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554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68" y="1682088"/>
            <a:ext cx="2263973" cy="2062283"/>
          </a:xfrm>
          <a:prstGeom prst="rect">
            <a:avLst/>
          </a:prstGeom>
        </p:spPr>
      </p:pic>
      <p:cxnSp>
        <p:nvCxnSpPr>
          <p:cNvPr id="105" name="Straight Connector 104"/>
          <p:cNvCxnSpPr/>
          <p:nvPr/>
        </p:nvCxnSpPr>
        <p:spPr>
          <a:xfrm flipH="1" flipV="1">
            <a:off x="5746456" y="3189154"/>
            <a:ext cx="606778" cy="72269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/>
          <p:cNvCxnSpPr/>
          <p:nvPr/>
        </p:nvCxnSpPr>
        <p:spPr>
          <a:xfrm flipV="1">
            <a:off x="2592142" y="3224391"/>
            <a:ext cx="730638" cy="687454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4888007" y="3224391"/>
            <a:ext cx="1465227" cy="725859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592142" y="3224391"/>
            <a:ext cx="1486009" cy="68745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5733342" y="3224391"/>
            <a:ext cx="619892" cy="725859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040516" y="2551410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839830" y="2544845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610953" y="2549984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ASA3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462512" y="2549984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ASA4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2676057" y="2942945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.111</a:t>
            </a:r>
          </a:p>
        </p:txBody>
      </p:sp>
      <p:cxnSp>
        <p:nvCxnSpPr>
          <p:cNvPr id="77" name="Straight Connector 76"/>
          <p:cNvCxnSpPr/>
          <p:nvPr/>
        </p:nvCxnSpPr>
        <p:spPr>
          <a:xfrm flipH="1" flipV="1">
            <a:off x="4917641" y="3215040"/>
            <a:ext cx="1465227" cy="7258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2657441" y="3224391"/>
            <a:ext cx="1486009" cy="687454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2572935" y="3215040"/>
            <a:ext cx="730638" cy="68745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itle 1"/>
          <p:cNvSpPr txBox="1">
            <a:spLocks/>
          </p:cNvSpPr>
          <p:nvPr/>
        </p:nvSpPr>
        <p:spPr>
          <a:xfrm>
            <a:off x="186868" y="3556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 smtClean="0">
                <a:solidFill>
                  <a:schemeClr val="accent1"/>
                </a:solidFill>
                <a:cs typeface="Arial"/>
              </a:rPr>
              <a:t>Single VDC ‘Firewall on a Stick’ Topology</a:t>
            </a:r>
          </a:p>
          <a:p>
            <a:pPr algn="l">
              <a:defRPr/>
            </a:pPr>
            <a:r>
              <a:rPr lang="en-US" sz="2000" b="1" i="1" dirty="0" smtClean="0">
                <a:cs typeface="Arial"/>
              </a:rPr>
              <a:t>        NXOS GBR 7.2 L3 Over VPC</a:t>
            </a:r>
            <a:endParaRPr lang="en-US" sz="2000" b="1" i="1" dirty="0">
              <a:cs typeface="Arial"/>
            </a:endParaRPr>
          </a:p>
        </p:txBody>
      </p:sp>
      <p:sp>
        <p:nvSpPr>
          <p:cNvPr id="93" name="Line 6"/>
          <p:cNvSpPr>
            <a:spLocks noChangeShapeType="1"/>
          </p:cNvSpPr>
          <p:nvPr/>
        </p:nvSpPr>
        <p:spPr bwMode="auto">
          <a:xfrm flipH="1" flipV="1">
            <a:off x="2862094" y="4524643"/>
            <a:ext cx="3371717" cy="0"/>
          </a:xfrm>
          <a:prstGeom prst="line">
            <a:avLst/>
          </a:prstGeom>
          <a:noFill/>
          <a:ln w="38100" cmpd="sng">
            <a:solidFill>
              <a:schemeClr val="tx1">
                <a:lumMod val="65000"/>
                <a:lumOff val="35000"/>
              </a:schemeClr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7" name="Line 6"/>
          <p:cNvSpPr>
            <a:spLocks noChangeShapeType="1"/>
          </p:cNvSpPr>
          <p:nvPr/>
        </p:nvSpPr>
        <p:spPr bwMode="auto">
          <a:xfrm flipH="1" flipV="1">
            <a:off x="2819052" y="4489133"/>
            <a:ext cx="3371717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2993947" y="4558680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Sw1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DC1-N7K-7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101511" y="4565959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Sw2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DC1-N7K-8</a:t>
            </a:r>
          </a:p>
        </p:txBody>
      </p:sp>
      <p:cxnSp>
        <p:nvCxnSpPr>
          <p:cNvPr id="124" name="Straight Connector 123"/>
          <p:cNvCxnSpPr/>
          <p:nvPr/>
        </p:nvCxnSpPr>
        <p:spPr>
          <a:xfrm flipH="1">
            <a:off x="3623293" y="3872959"/>
            <a:ext cx="1866209" cy="0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arrow" w="sm" len="sm"/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 flipV="1">
            <a:off x="3303573" y="3238603"/>
            <a:ext cx="3030453" cy="725858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 flipV="1">
            <a:off x="4078152" y="3215040"/>
            <a:ext cx="2275082" cy="71164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651747" y="3688293"/>
            <a:ext cx="1683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i="1" dirty="0" smtClean="0">
                <a:latin typeface="Lantinghei TC Extralight"/>
                <a:cs typeface="Lantinghei TC Extralight"/>
              </a:rPr>
              <a:t>VPC trunks</a:t>
            </a:r>
          </a:p>
          <a:p>
            <a:pPr algn="ctr"/>
            <a:r>
              <a:rPr lang="en-US" sz="800" i="1" dirty="0" smtClean="0">
                <a:latin typeface="Lantinghei TC Extralight"/>
                <a:cs typeface="Lantinghei TC Extralight"/>
              </a:rPr>
              <a:t>connect to each firewall</a:t>
            </a:r>
            <a:endParaRPr lang="en-US" sz="800" i="1" dirty="0">
              <a:latin typeface="Lantinghei TC Extralight"/>
              <a:cs typeface="Lantinghei TC Extralight"/>
            </a:endParaRPr>
          </a:p>
        </p:txBody>
      </p:sp>
      <p:cxnSp>
        <p:nvCxnSpPr>
          <p:cNvPr id="94" name="Straight Connector 93"/>
          <p:cNvCxnSpPr/>
          <p:nvPr/>
        </p:nvCxnSpPr>
        <p:spPr>
          <a:xfrm flipV="1">
            <a:off x="2657441" y="3215040"/>
            <a:ext cx="2260200" cy="69680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flipV="1">
            <a:off x="2657441" y="3224391"/>
            <a:ext cx="2295802" cy="711647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V="1">
            <a:off x="2676057" y="3224391"/>
            <a:ext cx="3057285" cy="74007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flipV="1">
            <a:off x="2676057" y="3200829"/>
            <a:ext cx="3057285" cy="7400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 flipH="1" flipV="1">
            <a:off x="3303573" y="3215040"/>
            <a:ext cx="3030453" cy="72585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 flipH="1" flipV="1">
            <a:off x="4078151" y="3238604"/>
            <a:ext cx="2275082" cy="711646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TextBox 117"/>
          <p:cNvSpPr txBox="1"/>
          <p:nvPr/>
        </p:nvSpPr>
        <p:spPr>
          <a:xfrm>
            <a:off x="3477873" y="2939231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.112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218158" y="2939231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.113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5101511" y="2942945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.114</a:t>
            </a:r>
          </a:p>
        </p:txBody>
      </p:sp>
      <p:pic>
        <p:nvPicPr>
          <p:cNvPr id="127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496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355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933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502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2" name="Rounded Rectangle 151"/>
          <p:cNvSpPr/>
          <p:nvPr/>
        </p:nvSpPr>
        <p:spPr>
          <a:xfrm>
            <a:off x="6719502" y="1515569"/>
            <a:ext cx="1858802" cy="1714305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b="1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Outside 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Port-Channel 21.100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VLAN 100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Outside</a:t>
            </a:r>
          </a:p>
          <a:p>
            <a:pPr algn="ctr"/>
            <a:r>
              <a:rPr lang="en-US" sz="800" dirty="0">
                <a:solidFill>
                  <a:srgbClr val="000000"/>
                </a:solidFill>
                <a:latin typeface="Lantinghei TC Demibold"/>
                <a:cs typeface="Lantinghei TC Demibold"/>
              </a:rPr>
              <a:t>10.0.0.111 – 114/</a:t>
            </a:r>
            <a:r>
              <a:rPr lang="en-US" sz="800" dirty="0" smtClean="0">
                <a:solidFill>
                  <a:srgbClr val="000000"/>
                </a:solidFill>
                <a:latin typeface="Lantinghei TC Demibold"/>
                <a:cs typeface="Lantinghei TC Demibold"/>
              </a:rPr>
              <a:t>24</a:t>
            </a:r>
          </a:p>
          <a:p>
            <a:pPr algn="ctr"/>
            <a:endParaRPr lang="en-US" sz="800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Inside</a:t>
            </a: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Port-Channel 11.101</a:t>
            </a: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VLAN 101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>
                <a:solidFill>
                  <a:srgbClr val="000000"/>
                </a:solidFill>
                <a:latin typeface="Lantinghei TC Demibold"/>
                <a:cs typeface="Lantinghei TC Demibold"/>
              </a:rPr>
              <a:t>10.1.0.111 – 114/24</a:t>
            </a:r>
          </a:p>
          <a:p>
            <a:pPr algn="ctr"/>
            <a:endParaRPr lang="en-US" sz="800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53" name="Rounded Rectangle 152"/>
          <p:cNvSpPr/>
          <p:nvPr/>
        </p:nvSpPr>
        <p:spPr>
          <a:xfrm>
            <a:off x="6711670" y="1515568"/>
            <a:ext cx="1858802" cy="297139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Firewall Sub-Interfaces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pic>
        <p:nvPicPr>
          <p:cNvPr id="155" name="Picture 20" descr="C:\Users\ecoffey\AppData\Local\Temp\Rar$DRa0.539\30037_Device_IOS_SLB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426" y="3790403"/>
            <a:ext cx="739018" cy="60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Picture 20" descr="C:\Users\ecoffey\AppData\Local\Temp\Rar$DRa0.539\30037_Device_IOS_SLB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667" y="3790403"/>
            <a:ext cx="739018" cy="652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" name="Rounded Rectangle 157"/>
          <p:cNvSpPr/>
          <p:nvPr/>
        </p:nvSpPr>
        <p:spPr>
          <a:xfrm>
            <a:off x="6893601" y="3562757"/>
            <a:ext cx="1687801" cy="909777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sz="800" dirty="0">
                <a:latin typeface="Lantinghei TC Demibold"/>
                <a:cs typeface="Lantinghei TC Demibold"/>
              </a:rPr>
              <a:t/>
            </a:r>
            <a:br>
              <a:rPr lang="en-US" sz="800" dirty="0"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VLAN 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10.0.0.18 </a:t>
            </a:r>
          </a:p>
          <a:p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FW_OUTSIDE</a:t>
            </a:r>
          </a:p>
          <a:p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Vl101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10.1.0.18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59" name="Rounded Rectangle 158"/>
          <p:cNvSpPr/>
          <p:nvPr/>
        </p:nvSpPr>
        <p:spPr>
          <a:xfrm>
            <a:off x="6893601" y="3562976"/>
            <a:ext cx="1687801" cy="208680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Transit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62" name="Rounded Rectangle 161"/>
          <p:cNvSpPr/>
          <p:nvPr/>
        </p:nvSpPr>
        <p:spPr>
          <a:xfrm>
            <a:off x="6911615" y="4606071"/>
            <a:ext cx="1687801" cy="1121452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endParaRPr lang="en-US" sz="800" dirty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10.100.0.1 (HSRP)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/>
            </a:r>
            <a:b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</a:b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VRF FW_OUTSIDE</a:t>
            </a:r>
          </a:p>
          <a:p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1101 – 10.101.0.1 (HSRP)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endParaRPr lang="en-US" sz="800" dirty="0" smtClean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endParaRPr lang="en-US" sz="900" b="1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163" name="Rounded Rectangle 162"/>
          <p:cNvSpPr/>
          <p:nvPr/>
        </p:nvSpPr>
        <p:spPr>
          <a:xfrm>
            <a:off x="6911615" y="4587505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ITD Ingress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3667" y="2244137"/>
            <a:ext cx="1178003" cy="338540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800" i="1" dirty="0" smtClean="0">
                <a:solidFill>
                  <a:srgbClr val="FF0000"/>
                </a:solidFill>
                <a:latin typeface="Lantinghei TC Extralight"/>
                <a:cs typeface="Lantinghei TC Extralight"/>
              </a:rPr>
              <a:t>10.0.0.114 Outside</a:t>
            </a:r>
          </a:p>
          <a:p>
            <a:pPr algn="ctr"/>
            <a:r>
              <a:rPr lang="en-US" sz="8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10.1.0.114 Inside</a:t>
            </a:r>
          </a:p>
        </p:txBody>
      </p:sp>
      <p:sp>
        <p:nvSpPr>
          <p:cNvPr id="175" name="Line 6"/>
          <p:cNvSpPr>
            <a:spLocks noChangeShapeType="1"/>
          </p:cNvSpPr>
          <p:nvPr/>
        </p:nvSpPr>
        <p:spPr bwMode="auto">
          <a:xfrm flipH="1" flipV="1">
            <a:off x="2891897" y="4451425"/>
            <a:ext cx="3371717" cy="0"/>
          </a:xfrm>
          <a:prstGeom prst="line">
            <a:avLst/>
          </a:prstGeom>
          <a:noFill/>
          <a:ln w="38100" cmpd="sng">
            <a:solidFill>
              <a:srgbClr val="595959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6" name="Line 6"/>
          <p:cNvSpPr>
            <a:spLocks noChangeShapeType="1"/>
          </p:cNvSpPr>
          <p:nvPr/>
        </p:nvSpPr>
        <p:spPr bwMode="auto">
          <a:xfrm flipH="1" flipV="1">
            <a:off x="2848855" y="4415915"/>
            <a:ext cx="3371717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8" name="TextBox 177"/>
          <p:cNvSpPr txBox="1"/>
          <p:nvPr/>
        </p:nvSpPr>
        <p:spPr>
          <a:xfrm>
            <a:off x="3815628" y="4558680"/>
            <a:ext cx="1178003" cy="215429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800" i="1" dirty="0" smtClean="0">
                <a:latin typeface="Lantinghei TC Extralight"/>
                <a:cs typeface="Lantinghei TC Extralight"/>
              </a:rPr>
              <a:t>VPC Peer Link</a:t>
            </a:r>
          </a:p>
        </p:txBody>
      </p:sp>
      <p:sp>
        <p:nvSpPr>
          <p:cNvPr id="179" name="Oval 10"/>
          <p:cNvSpPr>
            <a:spLocks noChangeArrowheads="1"/>
          </p:cNvSpPr>
          <p:nvPr/>
        </p:nvSpPr>
        <p:spPr bwMode="auto">
          <a:xfrm>
            <a:off x="4395115" y="4336640"/>
            <a:ext cx="111615" cy="249488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7772400" y="-63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4" name="Line 2"/>
          <p:cNvSpPr>
            <a:spLocks noChangeShapeType="1"/>
          </p:cNvSpPr>
          <p:nvPr/>
        </p:nvSpPr>
        <p:spPr bwMode="auto">
          <a:xfrm>
            <a:off x="2729419" y="4524639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5" name="Line 2"/>
          <p:cNvSpPr>
            <a:spLocks noChangeShapeType="1"/>
          </p:cNvSpPr>
          <p:nvPr/>
        </p:nvSpPr>
        <p:spPr bwMode="auto">
          <a:xfrm>
            <a:off x="2685724" y="4524643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6" name="Line 2"/>
          <p:cNvSpPr>
            <a:spLocks noChangeShapeType="1"/>
          </p:cNvSpPr>
          <p:nvPr/>
        </p:nvSpPr>
        <p:spPr bwMode="auto">
          <a:xfrm>
            <a:off x="2640519" y="4524635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7" name="Line 2"/>
          <p:cNvSpPr>
            <a:spLocks noChangeShapeType="1"/>
          </p:cNvSpPr>
          <p:nvPr/>
        </p:nvSpPr>
        <p:spPr bwMode="auto">
          <a:xfrm>
            <a:off x="2596824" y="4524639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8" name="Line 2"/>
          <p:cNvSpPr>
            <a:spLocks noChangeShapeType="1"/>
          </p:cNvSpPr>
          <p:nvPr/>
        </p:nvSpPr>
        <p:spPr bwMode="auto">
          <a:xfrm>
            <a:off x="2560086" y="4524631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9" name="Line 2"/>
          <p:cNvSpPr>
            <a:spLocks noChangeShapeType="1"/>
          </p:cNvSpPr>
          <p:nvPr/>
        </p:nvSpPr>
        <p:spPr bwMode="auto">
          <a:xfrm>
            <a:off x="2516391" y="4524635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0" name="Line 2"/>
          <p:cNvSpPr>
            <a:spLocks noChangeShapeType="1"/>
          </p:cNvSpPr>
          <p:nvPr/>
        </p:nvSpPr>
        <p:spPr bwMode="auto">
          <a:xfrm>
            <a:off x="2475419" y="4524643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31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464" y="3872959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2" name="Oval 181"/>
          <p:cNvSpPr/>
          <p:nvPr/>
        </p:nvSpPr>
        <p:spPr>
          <a:xfrm>
            <a:off x="2312585" y="4724754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sp>
        <p:nvSpPr>
          <p:cNvPr id="191" name="Line 2"/>
          <p:cNvSpPr>
            <a:spLocks noChangeShapeType="1"/>
          </p:cNvSpPr>
          <p:nvPr/>
        </p:nvSpPr>
        <p:spPr bwMode="auto">
          <a:xfrm>
            <a:off x="6486218" y="4586132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2" name="Line 2"/>
          <p:cNvSpPr>
            <a:spLocks noChangeShapeType="1"/>
          </p:cNvSpPr>
          <p:nvPr/>
        </p:nvSpPr>
        <p:spPr bwMode="auto">
          <a:xfrm>
            <a:off x="6442523" y="4586136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3" name="Line 2"/>
          <p:cNvSpPr>
            <a:spLocks noChangeShapeType="1"/>
          </p:cNvSpPr>
          <p:nvPr/>
        </p:nvSpPr>
        <p:spPr bwMode="auto">
          <a:xfrm>
            <a:off x="6397318" y="4586128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4" name="Line 2"/>
          <p:cNvSpPr>
            <a:spLocks noChangeShapeType="1"/>
          </p:cNvSpPr>
          <p:nvPr/>
        </p:nvSpPr>
        <p:spPr bwMode="auto">
          <a:xfrm>
            <a:off x="6353623" y="4586132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5" name="Line 2"/>
          <p:cNvSpPr>
            <a:spLocks noChangeShapeType="1"/>
          </p:cNvSpPr>
          <p:nvPr/>
        </p:nvSpPr>
        <p:spPr bwMode="auto">
          <a:xfrm>
            <a:off x="6316885" y="4586124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6" name="Line 2"/>
          <p:cNvSpPr>
            <a:spLocks noChangeShapeType="1"/>
          </p:cNvSpPr>
          <p:nvPr/>
        </p:nvSpPr>
        <p:spPr bwMode="auto">
          <a:xfrm>
            <a:off x="6273190" y="4586128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7" name="Line 2"/>
          <p:cNvSpPr>
            <a:spLocks noChangeShapeType="1"/>
          </p:cNvSpPr>
          <p:nvPr/>
        </p:nvSpPr>
        <p:spPr bwMode="auto">
          <a:xfrm>
            <a:off x="6232218" y="4586136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32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865" y="3894962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3" name="Picture 182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159" y="5464642"/>
            <a:ext cx="4524259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" name="Oval 199"/>
          <p:cNvSpPr/>
          <p:nvPr/>
        </p:nvSpPr>
        <p:spPr>
          <a:xfrm>
            <a:off x="6092883" y="4761570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sp>
        <p:nvSpPr>
          <p:cNvPr id="82" name="Oval 10"/>
          <p:cNvSpPr>
            <a:spLocks noChangeArrowheads="1"/>
          </p:cNvSpPr>
          <p:nvPr/>
        </p:nvSpPr>
        <p:spPr bwMode="auto">
          <a:xfrm>
            <a:off x="3130669" y="3215040"/>
            <a:ext cx="410600" cy="73936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" name="Oval 10"/>
          <p:cNvSpPr>
            <a:spLocks noChangeArrowheads="1"/>
          </p:cNvSpPr>
          <p:nvPr/>
        </p:nvSpPr>
        <p:spPr bwMode="auto">
          <a:xfrm>
            <a:off x="3938150" y="3215040"/>
            <a:ext cx="410600" cy="73936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" name="Oval 10"/>
          <p:cNvSpPr>
            <a:spLocks noChangeArrowheads="1"/>
          </p:cNvSpPr>
          <p:nvPr/>
        </p:nvSpPr>
        <p:spPr bwMode="auto">
          <a:xfrm>
            <a:off x="4702322" y="3215040"/>
            <a:ext cx="410600" cy="73936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" name="Oval 10"/>
          <p:cNvSpPr>
            <a:spLocks noChangeArrowheads="1"/>
          </p:cNvSpPr>
          <p:nvPr/>
        </p:nvSpPr>
        <p:spPr bwMode="auto">
          <a:xfrm>
            <a:off x="5489502" y="3220829"/>
            <a:ext cx="410600" cy="73936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73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502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147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435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496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Rounded Rectangle 86"/>
          <p:cNvSpPr/>
          <p:nvPr/>
        </p:nvSpPr>
        <p:spPr>
          <a:xfrm>
            <a:off x="440483" y="3648903"/>
            <a:ext cx="1687801" cy="909777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r"/>
            <a:r>
              <a:rPr lang="en-US" sz="800" dirty="0">
                <a:latin typeface="Lantinghei TC Demibold"/>
                <a:cs typeface="Lantinghei TC Demibold"/>
              </a:rPr>
              <a:t/>
            </a:r>
            <a:br>
              <a:rPr lang="en-US" sz="800" dirty="0"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VLAN 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10.0.0.17</a:t>
            </a:r>
            <a:b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FW_OUTSIDE</a:t>
            </a:r>
          </a:p>
          <a:p>
            <a:pPr algn="r"/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VLAN 101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10.1.0.17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440483" y="4732555"/>
            <a:ext cx="1687801" cy="1121452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r"/>
            <a:endParaRPr lang="en-US" sz="800" dirty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10.100.0.1 (HSRP)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/>
            </a:r>
            <a:b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</a:b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VRF FW_OUTSIDE</a:t>
            </a:r>
          </a:p>
          <a:p>
            <a:pPr algn="r"/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1101 – 10.101.0.1 (HSRP)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900" b="1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440483" y="4713989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ITD Ingress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440483" y="3649122"/>
            <a:ext cx="1687801" cy="208680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Transit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56383" y="1466659"/>
            <a:ext cx="1178003" cy="215429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800" b="1" i="1" u="sng" dirty="0" smtClean="0">
                <a:solidFill>
                  <a:srgbClr val="000000"/>
                </a:solidFill>
                <a:latin typeface="Lantinghei TC Extralight"/>
                <a:cs typeface="Lantinghei TC Extralight"/>
              </a:rPr>
              <a:t>Logical View</a:t>
            </a:r>
          </a:p>
        </p:txBody>
      </p:sp>
    </p:spTree>
    <p:extLst>
      <p:ext uri="{BB962C8B-B14F-4D97-AF65-F5344CB8AC3E}">
        <p14:creationId xmlns:p14="http://schemas.microsoft.com/office/powerpoint/2010/main" val="296395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 animBg="1"/>
      <p:bldP spid="153" grpId="0" animBg="1"/>
      <p:bldP spid="158" grpId="0" animBg="1"/>
      <p:bldP spid="159" grpId="0" animBg="1"/>
      <p:bldP spid="162" grpId="0" animBg="1"/>
      <p:bldP spid="163" grpId="0" animBg="1"/>
      <p:bldP spid="87" grpId="0" animBg="1"/>
      <p:bldP spid="88" grpId="0" animBg="1"/>
      <p:bldP spid="89" grpId="0" animBg="1"/>
      <p:bldP spid="9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68" y="1682088"/>
            <a:ext cx="2263973" cy="2062283"/>
          </a:xfrm>
          <a:prstGeom prst="rect">
            <a:avLst/>
          </a:prstGeom>
        </p:spPr>
      </p:pic>
      <p:sp>
        <p:nvSpPr>
          <p:cNvPr id="80" name="Line 6"/>
          <p:cNvSpPr>
            <a:spLocks noChangeShapeType="1"/>
          </p:cNvSpPr>
          <p:nvPr/>
        </p:nvSpPr>
        <p:spPr bwMode="auto">
          <a:xfrm flipH="1" flipV="1">
            <a:off x="2863913" y="4287802"/>
            <a:ext cx="3371717" cy="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1" name="Line 6"/>
          <p:cNvSpPr>
            <a:spLocks noChangeShapeType="1"/>
          </p:cNvSpPr>
          <p:nvPr/>
        </p:nvSpPr>
        <p:spPr bwMode="auto">
          <a:xfrm flipH="1" flipV="1">
            <a:off x="2820871" y="4252292"/>
            <a:ext cx="3371717" cy="0"/>
          </a:xfrm>
          <a:prstGeom prst="line">
            <a:avLst/>
          </a:prstGeom>
          <a:noFill/>
          <a:ln w="38100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cxnSp>
        <p:nvCxnSpPr>
          <p:cNvPr id="105" name="Straight Connector 104"/>
          <p:cNvCxnSpPr/>
          <p:nvPr/>
        </p:nvCxnSpPr>
        <p:spPr>
          <a:xfrm flipH="1" flipV="1">
            <a:off x="5746456" y="3189154"/>
            <a:ext cx="606778" cy="72269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/>
          <p:cNvCxnSpPr/>
          <p:nvPr/>
        </p:nvCxnSpPr>
        <p:spPr>
          <a:xfrm flipV="1">
            <a:off x="2592142" y="3224391"/>
            <a:ext cx="730638" cy="687454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4888007" y="3224391"/>
            <a:ext cx="1465227" cy="725859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592142" y="3224391"/>
            <a:ext cx="1486009" cy="68745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5733342" y="3224391"/>
            <a:ext cx="619892" cy="725859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040516" y="2551410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839830" y="2544845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610953" y="2549984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ASA3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462512" y="2549984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ASA4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2676057" y="2942945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.111</a:t>
            </a:r>
          </a:p>
        </p:txBody>
      </p:sp>
      <p:cxnSp>
        <p:nvCxnSpPr>
          <p:cNvPr id="77" name="Straight Connector 76"/>
          <p:cNvCxnSpPr/>
          <p:nvPr/>
        </p:nvCxnSpPr>
        <p:spPr>
          <a:xfrm flipH="1" flipV="1">
            <a:off x="4917641" y="3215040"/>
            <a:ext cx="1465227" cy="7258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2657441" y="3224391"/>
            <a:ext cx="1486009" cy="687454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2572935" y="3215040"/>
            <a:ext cx="730638" cy="68745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itle 1"/>
          <p:cNvSpPr txBox="1">
            <a:spLocks/>
          </p:cNvSpPr>
          <p:nvPr/>
        </p:nvSpPr>
        <p:spPr>
          <a:xfrm>
            <a:off x="186868" y="3556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 smtClean="0">
                <a:solidFill>
                  <a:schemeClr val="accent1"/>
                </a:solidFill>
                <a:cs typeface="Arial"/>
              </a:rPr>
              <a:t>Single VDC ‘Firewall on a Stick’ Topology</a:t>
            </a:r>
          </a:p>
          <a:p>
            <a:pPr algn="l">
              <a:defRPr/>
            </a:pPr>
            <a:r>
              <a:rPr lang="en-US" sz="2000" b="1" i="1" dirty="0" smtClean="0">
                <a:cs typeface="Arial"/>
              </a:rPr>
              <a:t>        NXOS 6.2.10 – 7.1</a:t>
            </a:r>
            <a:endParaRPr lang="en-US" sz="2000" b="1" i="1" dirty="0">
              <a:cs typeface="Arial"/>
            </a:endParaRPr>
          </a:p>
        </p:txBody>
      </p:sp>
      <p:sp>
        <p:nvSpPr>
          <p:cNvPr id="93" name="Line 6"/>
          <p:cNvSpPr>
            <a:spLocks noChangeShapeType="1"/>
          </p:cNvSpPr>
          <p:nvPr/>
        </p:nvSpPr>
        <p:spPr bwMode="auto">
          <a:xfrm flipH="1" flipV="1">
            <a:off x="2862094" y="4524643"/>
            <a:ext cx="3371717" cy="0"/>
          </a:xfrm>
          <a:prstGeom prst="line">
            <a:avLst/>
          </a:prstGeom>
          <a:noFill/>
          <a:ln w="38100" cmpd="sng">
            <a:solidFill>
              <a:schemeClr val="tx1">
                <a:lumMod val="65000"/>
                <a:lumOff val="35000"/>
              </a:schemeClr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7" name="Line 6"/>
          <p:cNvSpPr>
            <a:spLocks noChangeShapeType="1"/>
          </p:cNvSpPr>
          <p:nvPr/>
        </p:nvSpPr>
        <p:spPr bwMode="auto">
          <a:xfrm flipH="1" flipV="1">
            <a:off x="2819052" y="4489133"/>
            <a:ext cx="3371717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2993947" y="4558680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Sw1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DC1-N7K-7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101511" y="4565959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Sw2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DC1-N7K-8</a:t>
            </a:r>
          </a:p>
        </p:txBody>
      </p:sp>
      <p:cxnSp>
        <p:nvCxnSpPr>
          <p:cNvPr id="124" name="Straight Connector 123"/>
          <p:cNvCxnSpPr/>
          <p:nvPr/>
        </p:nvCxnSpPr>
        <p:spPr>
          <a:xfrm flipH="1">
            <a:off x="3623293" y="3872959"/>
            <a:ext cx="1866209" cy="0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arrow" w="sm" len="sm"/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651747" y="3688293"/>
            <a:ext cx="1683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i="1" dirty="0" smtClean="0">
                <a:latin typeface="Lantinghei TC Extralight"/>
                <a:cs typeface="Lantinghei TC Extralight"/>
              </a:rPr>
              <a:t>Single trunk interface</a:t>
            </a:r>
          </a:p>
          <a:p>
            <a:pPr algn="ctr"/>
            <a:r>
              <a:rPr lang="en-US" sz="800" i="1" dirty="0" smtClean="0">
                <a:latin typeface="Lantinghei TC Extralight"/>
                <a:cs typeface="Lantinghei TC Extralight"/>
              </a:rPr>
              <a:t>connects to each firewall</a:t>
            </a:r>
            <a:endParaRPr lang="en-US" sz="800" i="1" dirty="0">
              <a:latin typeface="Lantinghei TC Extralight"/>
              <a:cs typeface="Lantinghei TC Extralight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477873" y="2939231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.112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218158" y="2939231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.113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5101511" y="2942945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.114</a:t>
            </a:r>
          </a:p>
        </p:txBody>
      </p:sp>
      <p:pic>
        <p:nvPicPr>
          <p:cNvPr id="127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496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355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933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502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7" name="Rounded Rectangle 146"/>
          <p:cNvSpPr/>
          <p:nvPr/>
        </p:nvSpPr>
        <p:spPr>
          <a:xfrm>
            <a:off x="440483" y="3648903"/>
            <a:ext cx="1687801" cy="909777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r"/>
            <a:r>
              <a:rPr lang="en-US" sz="800" dirty="0">
                <a:latin typeface="Lantinghei TC Demibold"/>
                <a:cs typeface="Lantinghei TC Demibold"/>
              </a:rPr>
              <a:t/>
            </a:r>
            <a:br>
              <a:rPr lang="en-US" sz="800" dirty="0"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VLAN 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10.0.0.17</a:t>
            </a:r>
            <a:b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FW_OUTSIDE</a:t>
            </a:r>
          </a:p>
          <a:p>
            <a:pPr algn="r"/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VLAN 101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10.1.0.17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48" name="Rounded Rectangle 147"/>
          <p:cNvSpPr/>
          <p:nvPr/>
        </p:nvSpPr>
        <p:spPr>
          <a:xfrm>
            <a:off x="440483" y="4732555"/>
            <a:ext cx="1687801" cy="1121452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r"/>
            <a:endParaRPr lang="en-US" sz="800" dirty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10.100.0.1 (HSRP)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/>
            </a:r>
            <a:b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</a:b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VRF FW_OUTSIDE</a:t>
            </a:r>
          </a:p>
          <a:p>
            <a:pPr algn="r"/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1101 – 10.101.0.1 (HSRP)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900" b="1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149" name="Rounded Rectangle 148"/>
          <p:cNvSpPr/>
          <p:nvPr/>
        </p:nvSpPr>
        <p:spPr>
          <a:xfrm>
            <a:off x="440483" y="4713989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ITD Ingress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52" name="Rounded Rectangle 151"/>
          <p:cNvSpPr/>
          <p:nvPr/>
        </p:nvSpPr>
        <p:spPr>
          <a:xfrm>
            <a:off x="6735517" y="1384950"/>
            <a:ext cx="1858802" cy="1994306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b="1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Outside 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TenGigabitEthernet0/6.100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VLAN 100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Outside</a:t>
            </a:r>
          </a:p>
          <a:p>
            <a:pPr algn="ctr"/>
            <a:r>
              <a:rPr lang="en-US" sz="800" dirty="0">
                <a:solidFill>
                  <a:srgbClr val="000000"/>
                </a:solidFill>
                <a:latin typeface="Lantinghei TC Demibold"/>
                <a:cs typeface="Lantinghei TC Demibold"/>
              </a:rPr>
              <a:t>10.0.0.111 – 114/</a:t>
            </a:r>
            <a:r>
              <a:rPr lang="en-US" sz="800" dirty="0" smtClean="0">
                <a:solidFill>
                  <a:srgbClr val="000000"/>
                </a:solidFill>
                <a:latin typeface="Lantinghei TC Demibold"/>
                <a:cs typeface="Lantinghei TC Demibold"/>
              </a:rPr>
              <a:t>24</a:t>
            </a:r>
          </a:p>
          <a:p>
            <a:pPr algn="ctr"/>
            <a:endParaRPr lang="en-US" sz="800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Inside</a:t>
            </a:r>
          </a:p>
          <a:p>
            <a:pPr algn="ctr"/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TenGigabitEthernet0/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6.101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VLAN 101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>
                <a:solidFill>
                  <a:srgbClr val="000000"/>
                </a:solidFill>
                <a:latin typeface="Lantinghei TC Demibold"/>
                <a:cs typeface="Lantinghei TC Demibold"/>
              </a:rPr>
              <a:t>10.1.0.111 – 114/</a:t>
            </a:r>
            <a:r>
              <a:rPr lang="en-US" sz="800" dirty="0" smtClean="0">
                <a:solidFill>
                  <a:srgbClr val="000000"/>
                </a:solidFill>
                <a:latin typeface="Lantinghei TC Demibold"/>
                <a:cs typeface="Lantinghei TC Demibold"/>
              </a:rPr>
              <a:t>24</a:t>
            </a:r>
          </a:p>
          <a:p>
            <a:pPr algn="ctr"/>
            <a:endParaRPr lang="en-US" sz="800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 smtClean="0">
                <a:solidFill>
                  <a:srgbClr val="000000"/>
                </a:solidFill>
                <a:latin typeface="Lantinghei TC Demibold"/>
                <a:cs typeface="Lantinghei TC Demibold"/>
              </a:rPr>
              <a:t>Non-VPC port-channels can also be used</a:t>
            </a:r>
            <a:endParaRPr lang="en-US" sz="800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53" name="Rounded Rectangle 152"/>
          <p:cNvSpPr/>
          <p:nvPr/>
        </p:nvSpPr>
        <p:spPr>
          <a:xfrm>
            <a:off x="6727685" y="1384949"/>
            <a:ext cx="1858802" cy="297139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Firewall Sub-Interfaces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pic>
        <p:nvPicPr>
          <p:cNvPr id="155" name="Picture 20" descr="C:\Users\ecoffey\AppData\Local\Temp\Rar$DRa0.539\30037_Device_IOS_SLB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426" y="3790403"/>
            <a:ext cx="739018" cy="60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Picture 20" descr="C:\Users\ecoffey\AppData\Local\Temp\Rar$DRa0.539\30037_Device_IOS_SLB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667" y="3790403"/>
            <a:ext cx="739018" cy="652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7" name="Rounded Rectangle 156"/>
          <p:cNvSpPr/>
          <p:nvPr/>
        </p:nvSpPr>
        <p:spPr>
          <a:xfrm>
            <a:off x="440483" y="3649122"/>
            <a:ext cx="1687801" cy="208680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Transit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58" name="Rounded Rectangle 157"/>
          <p:cNvSpPr/>
          <p:nvPr/>
        </p:nvSpPr>
        <p:spPr>
          <a:xfrm>
            <a:off x="6854418" y="3664128"/>
            <a:ext cx="1687801" cy="909777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sz="800" dirty="0">
                <a:latin typeface="Lantinghei TC Demibold"/>
                <a:cs typeface="Lantinghei TC Demibold"/>
              </a:rPr>
              <a:t/>
            </a:r>
            <a:br>
              <a:rPr lang="en-US" sz="800" dirty="0"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VLAN 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10.0.0.18 </a:t>
            </a:r>
          </a:p>
          <a:p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FW_OUTSIDE</a:t>
            </a:r>
          </a:p>
          <a:p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Vl101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10.1.0.18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59" name="Rounded Rectangle 158"/>
          <p:cNvSpPr/>
          <p:nvPr/>
        </p:nvSpPr>
        <p:spPr>
          <a:xfrm>
            <a:off x="6854418" y="3664347"/>
            <a:ext cx="1687801" cy="208680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Transit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62" name="Rounded Rectangle 161"/>
          <p:cNvSpPr/>
          <p:nvPr/>
        </p:nvSpPr>
        <p:spPr>
          <a:xfrm>
            <a:off x="6872432" y="4791183"/>
            <a:ext cx="1687801" cy="1121452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endParaRPr lang="en-US" sz="800" dirty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10.100.0.1 (HSRP)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/>
            </a:r>
            <a:b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</a:b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VRF FW_OUTSIDE</a:t>
            </a:r>
          </a:p>
          <a:p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1101 – 10.101.0.1 (HSRP)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endParaRPr lang="en-US" sz="800" dirty="0" smtClean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endParaRPr lang="en-US" sz="900" b="1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163" name="Rounded Rectangle 162"/>
          <p:cNvSpPr/>
          <p:nvPr/>
        </p:nvSpPr>
        <p:spPr>
          <a:xfrm>
            <a:off x="6872432" y="4772617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ITD Ingress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pic>
        <p:nvPicPr>
          <p:cNvPr id="170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496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435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147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502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" name="TextBox 173"/>
          <p:cNvSpPr txBox="1"/>
          <p:nvPr/>
        </p:nvSpPr>
        <p:spPr>
          <a:xfrm>
            <a:off x="5353423" y="2231437"/>
            <a:ext cx="1178003" cy="338540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800" i="1" dirty="0" smtClean="0">
                <a:solidFill>
                  <a:srgbClr val="FF0000"/>
                </a:solidFill>
                <a:latin typeface="Lantinghei TC Extralight"/>
                <a:cs typeface="Lantinghei TC Extralight"/>
              </a:rPr>
              <a:t>10.0.0.114 Outside</a:t>
            </a:r>
          </a:p>
          <a:p>
            <a:pPr algn="ctr"/>
            <a:r>
              <a:rPr lang="en-US" sz="8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10.1.0.114 Inside</a:t>
            </a:r>
          </a:p>
        </p:txBody>
      </p:sp>
      <p:sp>
        <p:nvSpPr>
          <p:cNvPr id="175" name="Line 6"/>
          <p:cNvSpPr>
            <a:spLocks noChangeShapeType="1"/>
          </p:cNvSpPr>
          <p:nvPr/>
        </p:nvSpPr>
        <p:spPr bwMode="auto">
          <a:xfrm flipH="1" flipV="1">
            <a:off x="2891897" y="4451425"/>
            <a:ext cx="3371717" cy="0"/>
          </a:xfrm>
          <a:prstGeom prst="line">
            <a:avLst/>
          </a:prstGeom>
          <a:noFill/>
          <a:ln w="38100" cmpd="sng">
            <a:solidFill>
              <a:srgbClr val="595959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6" name="Line 6"/>
          <p:cNvSpPr>
            <a:spLocks noChangeShapeType="1"/>
          </p:cNvSpPr>
          <p:nvPr/>
        </p:nvSpPr>
        <p:spPr bwMode="auto">
          <a:xfrm flipH="1" flipV="1">
            <a:off x="2848855" y="4415915"/>
            <a:ext cx="3371717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8" name="TextBox 177"/>
          <p:cNvSpPr txBox="1"/>
          <p:nvPr/>
        </p:nvSpPr>
        <p:spPr>
          <a:xfrm>
            <a:off x="3815628" y="4558680"/>
            <a:ext cx="1178003" cy="215429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800" i="1" dirty="0" smtClean="0">
                <a:latin typeface="Lantinghei TC Extralight"/>
                <a:cs typeface="Lantinghei TC Extralight"/>
              </a:rPr>
              <a:t>VPC Peer Link</a:t>
            </a:r>
          </a:p>
        </p:txBody>
      </p:sp>
      <p:sp>
        <p:nvSpPr>
          <p:cNvPr id="179" name="Oval 10"/>
          <p:cNvSpPr>
            <a:spLocks noChangeArrowheads="1"/>
          </p:cNvSpPr>
          <p:nvPr/>
        </p:nvSpPr>
        <p:spPr bwMode="auto">
          <a:xfrm>
            <a:off x="4395115" y="4336640"/>
            <a:ext cx="111615" cy="249488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7772400" y="-63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4" name="Line 2"/>
          <p:cNvSpPr>
            <a:spLocks noChangeShapeType="1"/>
          </p:cNvSpPr>
          <p:nvPr/>
        </p:nvSpPr>
        <p:spPr bwMode="auto">
          <a:xfrm>
            <a:off x="2729419" y="4524639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5" name="Line 2"/>
          <p:cNvSpPr>
            <a:spLocks noChangeShapeType="1"/>
          </p:cNvSpPr>
          <p:nvPr/>
        </p:nvSpPr>
        <p:spPr bwMode="auto">
          <a:xfrm>
            <a:off x="2685724" y="4524643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6" name="Line 2"/>
          <p:cNvSpPr>
            <a:spLocks noChangeShapeType="1"/>
          </p:cNvSpPr>
          <p:nvPr/>
        </p:nvSpPr>
        <p:spPr bwMode="auto">
          <a:xfrm>
            <a:off x="2640519" y="4524635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7" name="Line 2"/>
          <p:cNvSpPr>
            <a:spLocks noChangeShapeType="1"/>
          </p:cNvSpPr>
          <p:nvPr/>
        </p:nvSpPr>
        <p:spPr bwMode="auto">
          <a:xfrm>
            <a:off x="2596824" y="4524639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8" name="Line 2"/>
          <p:cNvSpPr>
            <a:spLocks noChangeShapeType="1"/>
          </p:cNvSpPr>
          <p:nvPr/>
        </p:nvSpPr>
        <p:spPr bwMode="auto">
          <a:xfrm>
            <a:off x="2560086" y="4524631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9" name="Line 2"/>
          <p:cNvSpPr>
            <a:spLocks noChangeShapeType="1"/>
          </p:cNvSpPr>
          <p:nvPr/>
        </p:nvSpPr>
        <p:spPr bwMode="auto">
          <a:xfrm>
            <a:off x="2516391" y="4524635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0" name="Line 2"/>
          <p:cNvSpPr>
            <a:spLocks noChangeShapeType="1"/>
          </p:cNvSpPr>
          <p:nvPr/>
        </p:nvSpPr>
        <p:spPr bwMode="auto">
          <a:xfrm>
            <a:off x="2475419" y="4524643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31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464" y="3872959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2" name="Oval 181"/>
          <p:cNvSpPr/>
          <p:nvPr/>
        </p:nvSpPr>
        <p:spPr>
          <a:xfrm>
            <a:off x="2312585" y="4724754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sp>
        <p:nvSpPr>
          <p:cNvPr id="191" name="Line 2"/>
          <p:cNvSpPr>
            <a:spLocks noChangeShapeType="1"/>
          </p:cNvSpPr>
          <p:nvPr/>
        </p:nvSpPr>
        <p:spPr bwMode="auto">
          <a:xfrm>
            <a:off x="6486218" y="4586132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2" name="Line 2"/>
          <p:cNvSpPr>
            <a:spLocks noChangeShapeType="1"/>
          </p:cNvSpPr>
          <p:nvPr/>
        </p:nvSpPr>
        <p:spPr bwMode="auto">
          <a:xfrm>
            <a:off x="6442523" y="4586136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3" name="Line 2"/>
          <p:cNvSpPr>
            <a:spLocks noChangeShapeType="1"/>
          </p:cNvSpPr>
          <p:nvPr/>
        </p:nvSpPr>
        <p:spPr bwMode="auto">
          <a:xfrm>
            <a:off x="6397318" y="4586128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4" name="Line 2"/>
          <p:cNvSpPr>
            <a:spLocks noChangeShapeType="1"/>
          </p:cNvSpPr>
          <p:nvPr/>
        </p:nvSpPr>
        <p:spPr bwMode="auto">
          <a:xfrm>
            <a:off x="6353623" y="4586132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5" name="Line 2"/>
          <p:cNvSpPr>
            <a:spLocks noChangeShapeType="1"/>
          </p:cNvSpPr>
          <p:nvPr/>
        </p:nvSpPr>
        <p:spPr bwMode="auto">
          <a:xfrm>
            <a:off x="6316885" y="4586124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6" name="Line 2"/>
          <p:cNvSpPr>
            <a:spLocks noChangeShapeType="1"/>
          </p:cNvSpPr>
          <p:nvPr/>
        </p:nvSpPr>
        <p:spPr bwMode="auto">
          <a:xfrm>
            <a:off x="6273190" y="4586128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7" name="Line 2"/>
          <p:cNvSpPr>
            <a:spLocks noChangeShapeType="1"/>
          </p:cNvSpPr>
          <p:nvPr/>
        </p:nvSpPr>
        <p:spPr bwMode="auto">
          <a:xfrm>
            <a:off x="6232218" y="4586136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32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865" y="3894962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3" name="Picture 18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159" y="5464642"/>
            <a:ext cx="4524259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" name="Oval 199"/>
          <p:cNvSpPr/>
          <p:nvPr/>
        </p:nvSpPr>
        <p:spPr>
          <a:xfrm>
            <a:off x="6092883" y="4761570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56383" y="1466659"/>
            <a:ext cx="1178003" cy="215429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800" b="1" i="1" u="sng" dirty="0" smtClean="0">
                <a:solidFill>
                  <a:srgbClr val="000000"/>
                </a:solidFill>
                <a:latin typeface="Lantinghei TC Extralight"/>
                <a:cs typeface="Lantinghei TC Extralight"/>
              </a:rPr>
              <a:t>Logical View</a:t>
            </a:r>
          </a:p>
        </p:txBody>
      </p:sp>
    </p:spTree>
    <p:extLst>
      <p:ext uri="{BB962C8B-B14F-4D97-AF65-F5344CB8AC3E}">
        <p14:creationId xmlns:p14="http://schemas.microsoft.com/office/powerpoint/2010/main" val="368298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animBg="1"/>
      <p:bldP spid="148" grpId="0" animBg="1"/>
      <p:bldP spid="149" grpId="0" animBg="1"/>
      <p:bldP spid="152" grpId="0" animBg="1"/>
      <p:bldP spid="153" grpId="0" animBg="1"/>
      <p:bldP spid="157" grpId="0" animBg="1"/>
      <p:bldP spid="158" grpId="0" animBg="1"/>
      <p:bldP spid="159" grpId="0" animBg="1"/>
      <p:bldP spid="162" grpId="0" animBg="1"/>
      <p:bldP spid="16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618" y="3658089"/>
            <a:ext cx="487680" cy="48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5" name="Line 2"/>
          <p:cNvSpPr>
            <a:spLocks noChangeShapeType="1"/>
          </p:cNvSpPr>
          <p:nvPr/>
        </p:nvSpPr>
        <p:spPr bwMode="auto">
          <a:xfrm>
            <a:off x="4392182" y="1398692"/>
            <a:ext cx="0" cy="1278808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6" name="Line 2"/>
          <p:cNvSpPr>
            <a:spLocks noChangeShapeType="1"/>
          </p:cNvSpPr>
          <p:nvPr/>
        </p:nvSpPr>
        <p:spPr bwMode="auto">
          <a:xfrm>
            <a:off x="4348487" y="1398696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7" name="Line 2"/>
          <p:cNvSpPr>
            <a:spLocks noChangeShapeType="1"/>
          </p:cNvSpPr>
          <p:nvPr/>
        </p:nvSpPr>
        <p:spPr bwMode="auto">
          <a:xfrm>
            <a:off x="4307515" y="1398704"/>
            <a:ext cx="0" cy="1278808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9" name="Line 2"/>
          <p:cNvSpPr>
            <a:spLocks noChangeShapeType="1"/>
          </p:cNvSpPr>
          <p:nvPr/>
        </p:nvSpPr>
        <p:spPr bwMode="auto">
          <a:xfrm>
            <a:off x="4434906" y="1398692"/>
            <a:ext cx="0" cy="1278808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88" name="Picture 8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352" y="1279299"/>
            <a:ext cx="4524259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itle 1"/>
          <p:cNvSpPr txBox="1">
            <a:spLocks/>
          </p:cNvSpPr>
          <p:nvPr/>
        </p:nvSpPr>
        <p:spPr>
          <a:xfrm>
            <a:off x="186868" y="3556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 smtClean="0">
                <a:solidFill>
                  <a:schemeClr val="accent1"/>
                </a:solidFill>
                <a:cs typeface="Arial"/>
              </a:rPr>
              <a:t>Single VDC ‘Firewall on a Stick’ Topology</a:t>
            </a:r>
          </a:p>
          <a:p>
            <a:pPr algn="l">
              <a:defRPr/>
            </a:pPr>
            <a:r>
              <a:rPr lang="en-US" sz="2000" b="1" i="1" dirty="0" smtClean="0">
                <a:cs typeface="Arial"/>
              </a:rPr>
              <a:t>        Logical View</a:t>
            </a:r>
            <a:endParaRPr lang="en-US" sz="2000" b="1" i="1" dirty="0">
              <a:cs typeface="Arial"/>
            </a:endParaRPr>
          </a:p>
        </p:txBody>
      </p:sp>
      <p:sp>
        <p:nvSpPr>
          <p:cNvPr id="163" name="Rounded Rectangle 162"/>
          <p:cNvSpPr/>
          <p:nvPr/>
        </p:nvSpPr>
        <p:spPr>
          <a:xfrm>
            <a:off x="5223814" y="2046036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  <a:latin typeface="Lantinghei TC Heavy"/>
                <a:cs typeface="Lantinghei TC Heavy"/>
              </a:rPr>
              <a:t>VLAN 1100 </a:t>
            </a:r>
            <a:endParaRPr lang="en-US" sz="900" dirty="0">
              <a:solidFill>
                <a:srgbClr val="FF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772400" y="-63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7" name="Line 2"/>
          <p:cNvSpPr>
            <a:spLocks noChangeShapeType="1"/>
          </p:cNvSpPr>
          <p:nvPr/>
        </p:nvSpPr>
        <p:spPr bwMode="auto">
          <a:xfrm>
            <a:off x="4427630" y="5048529"/>
            <a:ext cx="0" cy="1278804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8" name="Line 2"/>
          <p:cNvSpPr>
            <a:spLocks noChangeShapeType="1"/>
          </p:cNvSpPr>
          <p:nvPr/>
        </p:nvSpPr>
        <p:spPr bwMode="auto">
          <a:xfrm>
            <a:off x="4390892" y="5048521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9" name="Line 2"/>
          <p:cNvSpPr>
            <a:spLocks noChangeShapeType="1"/>
          </p:cNvSpPr>
          <p:nvPr/>
        </p:nvSpPr>
        <p:spPr bwMode="auto">
          <a:xfrm>
            <a:off x="4347197" y="5048525"/>
            <a:ext cx="0" cy="1278804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0" name="Line 2"/>
          <p:cNvSpPr>
            <a:spLocks noChangeShapeType="1"/>
          </p:cNvSpPr>
          <p:nvPr/>
        </p:nvSpPr>
        <p:spPr bwMode="auto">
          <a:xfrm>
            <a:off x="4306225" y="5048533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83" name="Picture 18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019" y="5727523"/>
            <a:ext cx="4524259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" name="Line 2"/>
          <p:cNvSpPr>
            <a:spLocks noChangeShapeType="1"/>
          </p:cNvSpPr>
          <p:nvPr/>
        </p:nvSpPr>
        <p:spPr bwMode="auto">
          <a:xfrm>
            <a:off x="4389140" y="2834994"/>
            <a:ext cx="0" cy="1278808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" name="Line 2"/>
          <p:cNvSpPr>
            <a:spLocks noChangeShapeType="1"/>
          </p:cNvSpPr>
          <p:nvPr/>
        </p:nvSpPr>
        <p:spPr bwMode="auto">
          <a:xfrm>
            <a:off x="4345445" y="2834998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6" name="Line 2"/>
          <p:cNvSpPr>
            <a:spLocks noChangeShapeType="1"/>
          </p:cNvSpPr>
          <p:nvPr/>
        </p:nvSpPr>
        <p:spPr bwMode="auto">
          <a:xfrm>
            <a:off x="4304473" y="2835006"/>
            <a:ext cx="0" cy="1278808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8" name="Line 2"/>
          <p:cNvSpPr>
            <a:spLocks noChangeShapeType="1"/>
          </p:cNvSpPr>
          <p:nvPr/>
        </p:nvSpPr>
        <p:spPr bwMode="auto">
          <a:xfrm>
            <a:off x="4431864" y="2834994"/>
            <a:ext cx="0" cy="1278808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0" name="Line 2"/>
          <p:cNvSpPr>
            <a:spLocks noChangeShapeType="1"/>
          </p:cNvSpPr>
          <p:nvPr/>
        </p:nvSpPr>
        <p:spPr bwMode="auto">
          <a:xfrm>
            <a:off x="4416220" y="3796727"/>
            <a:ext cx="0" cy="1278804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3" name="Line 2"/>
          <p:cNvSpPr>
            <a:spLocks noChangeShapeType="1"/>
          </p:cNvSpPr>
          <p:nvPr/>
        </p:nvSpPr>
        <p:spPr bwMode="auto">
          <a:xfrm>
            <a:off x="4379482" y="3796719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4" name="Line 2"/>
          <p:cNvSpPr>
            <a:spLocks noChangeShapeType="1"/>
          </p:cNvSpPr>
          <p:nvPr/>
        </p:nvSpPr>
        <p:spPr bwMode="auto">
          <a:xfrm>
            <a:off x="4335787" y="3796723"/>
            <a:ext cx="0" cy="1278804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6" name="Line 2"/>
          <p:cNvSpPr>
            <a:spLocks noChangeShapeType="1"/>
          </p:cNvSpPr>
          <p:nvPr/>
        </p:nvSpPr>
        <p:spPr bwMode="auto">
          <a:xfrm>
            <a:off x="4294815" y="3796731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31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386" y="4365889"/>
            <a:ext cx="1080736" cy="108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731" y="3658089"/>
            <a:ext cx="487680" cy="48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" name="Rounded Rectangle 109"/>
          <p:cNvSpPr/>
          <p:nvPr/>
        </p:nvSpPr>
        <p:spPr>
          <a:xfrm>
            <a:off x="5223814" y="3276835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  <a:latin typeface="Lantinghei TC Heavy"/>
                <a:cs typeface="Lantinghei TC Heavy"/>
              </a:rPr>
              <a:t>VLAN 100</a:t>
            </a:r>
            <a:endParaRPr lang="en-US" sz="900" dirty="0">
              <a:solidFill>
                <a:srgbClr val="FF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12" name="Rounded Rectangle 111"/>
          <p:cNvSpPr/>
          <p:nvPr/>
        </p:nvSpPr>
        <p:spPr>
          <a:xfrm>
            <a:off x="5248725" y="4206513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>
            <a:solidFill>
              <a:srgbClr val="0000FF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FF"/>
                </a:solidFill>
                <a:latin typeface="Lantinghei TC Heavy"/>
                <a:cs typeface="Lantinghei TC Heavy"/>
              </a:rPr>
              <a:t>VLAN 101</a:t>
            </a:r>
            <a:endParaRPr lang="en-US" sz="900" dirty="0">
              <a:solidFill>
                <a:srgbClr val="0000FF"/>
              </a:solidFill>
              <a:latin typeface="Lantinghei TC Heavy"/>
              <a:cs typeface="Lantinghei TC Heavy"/>
            </a:endParaRPr>
          </a:p>
        </p:txBody>
      </p:sp>
      <p:sp>
        <p:nvSpPr>
          <p:cNvPr id="113" name="Rounded Rectangle 112"/>
          <p:cNvSpPr/>
          <p:nvPr/>
        </p:nvSpPr>
        <p:spPr>
          <a:xfrm>
            <a:off x="5223814" y="5378983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>
            <a:solidFill>
              <a:srgbClr val="0000FF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FF"/>
                </a:solidFill>
                <a:latin typeface="Lantinghei TC Heavy"/>
                <a:cs typeface="Lantinghei TC Heavy"/>
              </a:rPr>
              <a:t>VLAN 1101</a:t>
            </a:r>
            <a:endParaRPr lang="en-US" sz="900" dirty="0">
              <a:solidFill>
                <a:srgbClr val="0000FF"/>
              </a:solidFill>
              <a:latin typeface="Lantinghei TC Heavy"/>
              <a:cs typeface="Lantinghei TC Heavy"/>
            </a:endParaRPr>
          </a:p>
        </p:txBody>
      </p:sp>
      <p:pic>
        <p:nvPicPr>
          <p:cNvPr id="31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984" y="4365889"/>
            <a:ext cx="1080736" cy="108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2" name="Oval 181"/>
          <p:cNvSpPr/>
          <p:nvPr/>
        </p:nvSpPr>
        <p:spPr>
          <a:xfrm>
            <a:off x="4116754" y="5075539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0000FF"/>
                </a:solidFill>
              </a:rPr>
              <a:t>ITD</a:t>
            </a:r>
          </a:p>
        </p:txBody>
      </p:sp>
      <p:pic>
        <p:nvPicPr>
          <p:cNvPr id="32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086" y="2355475"/>
            <a:ext cx="1080736" cy="108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616" y="2355475"/>
            <a:ext cx="1080736" cy="108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0" name="Oval 199"/>
          <p:cNvSpPr/>
          <p:nvPr/>
        </p:nvSpPr>
        <p:spPr>
          <a:xfrm>
            <a:off x="4116754" y="2205412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pic>
        <p:nvPicPr>
          <p:cNvPr id="33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044" y="3692457"/>
            <a:ext cx="487680" cy="48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511" y="3692457"/>
            <a:ext cx="487680" cy="48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ounded Rectangle 35"/>
          <p:cNvSpPr/>
          <p:nvPr/>
        </p:nvSpPr>
        <p:spPr>
          <a:xfrm>
            <a:off x="1451914" y="3436211"/>
            <a:ext cx="1687801" cy="832808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Single VDC</a:t>
            </a:r>
          </a:p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VLAN + VRF Separation</a:t>
            </a:r>
          </a:p>
          <a:p>
            <a:pPr algn="ctr"/>
            <a:endParaRPr lang="en-US" sz="900" dirty="0" smtClean="0">
              <a:solidFill>
                <a:srgbClr val="000000"/>
              </a:solidFill>
              <a:latin typeface="Lantinghei TC Heavy"/>
              <a:cs typeface="Lantinghei TC Heavy"/>
            </a:endParaRP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Lantinghei TC Heavy"/>
                <a:cs typeface="Lantinghei TC Heavy"/>
              </a:rPr>
              <a:t>VRF Red – Outside</a:t>
            </a:r>
          </a:p>
          <a:p>
            <a:pPr algn="ctr"/>
            <a:r>
              <a:rPr lang="en-US" sz="900" dirty="0" smtClean="0">
                <a:solidFill>
                  <a:srgbClr val="0000FF"/>
                </a:solidFill>
                <a:latin typeface="Lantinghei TC Heavy"/>
                <a:cs typeface="Lantinghei TC Heavy"/>
              </a:rPr>
              <a:t>VRF Blue  - Inside</a:t>
            </a:r>
            <a:endParaRPr lang="en-US" sz="900" dirty="0">
              <a:solidFill>
                <a:srgbClr val="0000FF"/>
              </a:solidFill>
              <a:latin typeface="Lantinghei TC Heavy"/>
              <a:cs typeface="Lantinghei TC Heavy"/>
            </a:endParaRPr>
          </a:p>
        </p:txBody>
      </p:sp>
    </p:spTree>
    <p:extLst>
      <p:ext uri="{BB962C8B-B14F-4D97-AF65-F5344CB8AC3E}">
        <p14:creationId xmlns:p14="http://schemas.microsoft.com/office/powerpoint/2010/main" val="248152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110" grpId="0" animBg="1"/>
      <p:bldP spid="112" grpId="0" animBg="1"/>
      <p:bldP spid="113" grpId="0" animBg="1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37160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Lantinghei TC Heavy"/>
                <a:cs typeface="Lantinghei TC Heavy"/>
              </a:rPr>
              <a:t>Nexus </a:t>
            </a:r>
            <a:r>
              <a:rPr lang="en-US" dirty="0" smtClean="0">
                <a:latin typeface="Lantinghei TC Heavy"/>
                <a:cs typeface="Lantinghei TC Heavy"/>
              </a:rPr>
              <a:t>7000</a:t>
            </a:r>
          </a:p>
          <a:p>
            <a:endParaRPr lang="en-US" dirty="0" smtClean="0">
              <a:latin typeface="Lantinghei TC Heavy"/>
              <a:cs typeface="Lantinghei TC Heavy"/>
            </a:endParaRPr>
          </a:p>
          <a:p>
            <a:pPr marL="342900" indent="-342900">
              <a:buFont typeface="+mj-ea"/>
              <a:buAutoNum type="circleNumDbPlain"/>
            </a:pPr>
            <a:r>
              <a:rPr lang="en-US" dirty="0" smtClean="0">
                <a:cs typeface="Lantinghei TC Demibold"/>
              </a:rPr>
              <a:t>Enable Features 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>
                <a:cs typeface="Lantinghei TC Demibold"/>
              </a:rPr>
              <a:t>Enable L2 Vlans to be used in the topology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>
                <a:cs typeface="Lantinghei TC Demibold"/>
              </a:rPr>
              <a:t>Configure VPC between local and peer switch </a:t>
            </a:r>
            <a:r>
              <a:rPr lang="en-US" i="1" dirty="0" smtClean="0">
                <a:solidFill>
                  <a:srgbClr val="0000FF"/>
                </a:solidFill>
                <a:cs typeface="Lantinghei TC Demibold"/>
              </a:rPr>
              <a:t>–Optional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Lantinghei TC Demibold"/>
              </a:rPr>
              <a:t>- Enable L3 Over VPC feature (NXOS 7.2+ only)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>
                <a:cs typeface="Lantinghei TC Demibold"/>
              </a:rPr>
              <a:t>Create VRF(s) </a:t>
            </a:r>
            <a:r>
              <a:rPr lang="en-US" dirty="0">
                <a:cs typeface="Lantinghei TC Demibold"/>
              </a:rPr>
              <a:t>needed for ITD </a:t>
            </a:r>
            <a:r>
              <a:rPr lang="en-US" dirty="0" smtClean="0">
                <a:cs typeface="Lantinghei TC Demibold"/>
              </a:rPr>
              <a:t>process</a:t>
            </a:r>
            <a:endParaRPr lang="en-US" dirty="0" smtClean="0">
              <a:solidFill>
                <a:srgbClr val="0000FF"/>
              </a:solidFill>
              <a:cs typeface="Lantinghei TC Demibold"/>
            </a:endParaRPr>
          </a:p>
          <a:p>
            <a:pPr marL="342900" indent="-342900">
              <a:buFont typeface="+mj-ea"/>
              <a:buAutoNum type="circleNumDbPlain"/>
            </a:pPr>
            <a:r>
              <a:rPr lang="en-US" dirty="0" smtClean="0">
                <a:cs typeface="Lantinghei TC Demibold"/>
              </a:rPr>
              <a:t>Configure (physical/logical) transit switch </a:t>
            </a:r>
            <a:r>
              <a:rPr lang="en-US" dirty="0">
                <a:cs typeface="Lantinghei TC Demibold"/>
              </a:rPr>
              <a:t>interfaces </a:t>
            </a:r>
            <a:r>
              <a:rPr lang="en-US" dirty="0" smtClean="0">
                <a:cs typeface="Lantinghei TC Demibold"/>
              </a:rPr>
              <a:t>connecting </a:t>
            </a:r>
            <a:r>
              <a:rPr lang="en-US" dirty="0">
                <a:cs typeface="Lantinghei TC Demibold"/>
              </a:rPr>
              <a:t>to </a:t>
            </a:r>
            <a:r>
              <a:rPr lang="en-US" dirty="0" smtClean="0">
                <a:cs typeface="Lantinghei TC Demibold"/>
              </a:rPr>
              <a:t>firewalls Inside and Outside interfaces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>
                <a:cs typeface="Lantinghei TC Demibold"/>
              </a:rPr>
              <a:t>Configure ITD Ingress interfaces that connect to downstream network infrastructure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>
                <a:cs typeface="Lantinghei TC Demibold"/>
              </a:rPr>
              <a:t>Define ITD Device Groups and Health Probe </a:t>
            </a:r>
            <a:r>
              <a:rPr lang="en-US" dirty="0" smtClean="0">
                <a:cs typeface="Lantinghei TC Demibold"/>
              </a:rPr>
              <a:t>parameters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>
                <a:cs typeface="Lantinghei TC Demibold"/>
              </a:rPr>
              <a:t>Configure ITD service and mandatory parameters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>
                <a:cs typeface="Lantinghei TC Demibold"/>
              </a:rPr>
              <a:t>Enabled optional ITD features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57300" y="5806153"/>
            <a:ext cx="6540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Configuration steps are shown using NXOS 7.2+ topology</a:t>
            </a:r>
          </a:p>
        </p:txBody>
      </p:sp>
    </p:spTree>
    <p:extLst>
      <p:ext uri="{BB962C8B-B14F-4D97-AF65-F5344CB8AC3E}">
        <p14:creationId xmlns:p14="http://schemas.microsoft.com/office/powerpoint/2010/main" val="198106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436132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Enable Features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700" y="1843564"/>
            <a:ext cx="6858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ourier"/>
                <a:cs typeface="Courier"/>
              </a:rPr>
              <a:t>feature </a:t>
            </a:r>
            <a:r>
              <a:rPr lang="en-US" sz="1400" dirty="0">
                <a:latin typeface="Courier"/>
                <a:cs typeface="Courier"/>
              </a:rPr>
              <a:t>pbr</a:t>
            </a:r>
          </a:p>
          <a:p>
            <a:r>
              <a:rPr lang="en-US" sz="1400" dirty="0">
                <a:latin typeface="Courier"/>
                <a:cs typeface="Courier"/>
              </a:rPr>
              <a:t>feature interface-vlan</a:t>
            </a:r>
          </a:p>
          <a:p>
            <a:r>
              <a:rPr lang="en-US" sz="1400" dirty="0">
                <a:latin typeface="Courier"/>
                <a:cs typeface="Courier"/>
              </a:rPr>
              <a:t>feature </a:t>
            </a:r>
            <a:r>
              <a:rPr lang="en-US" sz="1400" dirty="0" smtClean="0">
                <a:latin typeface="Courier"/>
                <a:cs typeface="Courier"/>
              </a:rPr>
              <a:t>hsrp </a:t>
            </a:r>
            <a:r>
              <a:rPr lang="en-US" sz="1400" i="1" dirty="0" smtClean="0">
                <a:solidFill>
                  <a:srgbClr val="0000FF"/>
                </a:solidFill>
                <a:latin typeface="Courier"/>
                <a:cs typeface="Courier"/>
              </a:rPr>
              <a:t>#optional</a:t>
            </a:r>
            <a:endParaRPr lang="en-US" sz="1400" i="1" dirty="0">
              <a:solidFill>
                <a:srgbClr val="0000FF"/>
              </a:solidFill>
              <a:latin typeface="Courier"/>
              <a:cs typeface="Courier"/>
            </a:endParaRPr>
          </a:p>
          <a:p>
            <a:r>
              <a:rPr lang="en-US" sz="1400" dirty="0">
                <a:latin typeface="Courier"/>
                <a:cs typeface="Courier"/>
              </a:rPr>
              <a:t>feature </a:t>
            </a:r>
            <a:r>
              <a:rPr lang="en-US" sz="1400" dirty="0" smtClean="0">
                <a:latin typeface="Courier"/>
                <a:cs typeface="Courier"/>
              </a:rPr>
              <a:t>lacp</a:t>
            </a:r>
            <a:r>
              <a:rPr lang="en-US" sz="1400" i="1" dirty="0" smtClean="0">
                <a:solidFill>
                  <a:srgbClr val="0000FF"/>
                </a:solidFill>
                <a:latin typeface="Courier"/>
                <a:cs typeface="Courier"/>
              </a:rPr>
              <a:t> #optional</a:t>
            </a:r>
            <a:endParaRPr lang="en-US" sz="1400" i="1" dirty="0">
              <a:solidFill>
                <a:srgbClr val="0000FF"/>
              </a:solidFill>
              <a:latin typeface="Courier"/>
              <a:cs typeface="Courier"/>
            </a:endParaRPr>
          </a:p>
          <a:p>
            <a:r>
              <a:rPr lang="en-US" sz="1400" dirty="0">
                <a:latin typeface="Courier"/>
                <a:cs typeface="Courier"/>
              </a:rPr>
              <a:t>feature </a:t>
            </a:r>
            <a:r>
              <a:rPr lang="en-US" sz="1400" dirty="0" smtClean="0">
                <a:latin typeface="Courier"/>
                <a:cs typeface="Courier"/>
              </a:rPr>
              <a:t>vpc</a:t>
            </a:r>
            <a:r>
              <a:rPr lang="en-US" sz="1400" dirty="0">
                <a:latin typeface="Courier"/>
                <a:cs typeface="Courier"/>
              </a:rPr>
              <a:t> </a:t>
            </a:r>
            <a:r>
              <a:rPr lang="en-US" sz="1400" i="1" dirty="0" smtClean="0">
                <a:solidFill>
                  <a:srgbClr val="0000FF"/>
                </a:solidFill>
                <a:latin typeface="Courier"/>
                <a:cs typeface="Courier"/>
              </a:rPr>
              <a:t> #optional</a:t>
            </a:r>
          </a:p>
          <a:p>
            <a:r>
              <a:rPr lang="en-US" sz="1400" dirty="0" smtClean="0">
                <a:latin typeface="Courier"/>
                <a:cs typeface="Courier"/>
              </a:rPr>
              <a:t>feature </a:t>
            </a:r>
            <a:r>
              <a:rPr lang="en-US" sz="1400" dirty="0">
                <a:latin typeface="Courier"/>
                <a:cs typeface="Courier"/>
              </a:rPr>
              <a:t>sla sender</a:t>
            </a:r>
          </a:p>
          <a:p>
            <a:r>
              <a:rPr lang="en-US" sz="1400" dirty="0">
                <a:latin typeface="Courier"/>
                <a:cs typeface="Courier"/>
              </a:rPr>
              <a:t>feature sla responder</a:t>
            </a:r>
          </a:p>
          <a:p>
            <a:r>
              <a:rPr lang="en-US" sz="1400" dirty="0">
                <a:latin typeface="Courier"/>
                <a:cs typeface="Courier"/>
              </a:rPr>
              <a:t>feature </a:t>
            </a:r>
            <a:r>
              <a:rPr lang="en-US" sz="1400" dirty="0" smtClean="0">
                <a:latin typeface="Courier"/>
                <a:cs typeface="Courier"/>
              </a:rPr>
              <a:t>itd</a:t>
            </a:r>
            <a:endParaRPr lang="en-US" sz="1400" dirty="0">
              <a:latin typeface="Courier"/>
              <a:cs typeface="Couri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700" y="4429443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 Enable L2 Vlans used in topology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7100" y="4873486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>
                <a:latin typeface="Courier"/>
                <a:cs typeface="Courier"/>
              </a:rPr>
              <a:t>vlan 1,100-101,1100-1101</a:t>
            </a:r>
            <a:endParaRPr lang="en-US" sz="1400" dirty="0">
              <a:latin typeface="Courier"/>
              <a:cs typeface="Courier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017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889000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3.   Configure VPC between local and peer switch. </a:t>
            </a:r>
            <a:r>
              <a:rPr lang="en-US" dirty="0" smtClean="0">
                <a:solidFill>
                  <a:srgbClr val="0000FF"/>
                </a:solidFill>
              </a:rPr>
              <a:t>Enable L3 Over VPC (NXOS 7.2+ only)</a:t>
            </a:r>
            <a:r>
              <a:rPr lang="en-US" dirty="0" smtClean="0"/>
              <a:t> </a:t>
            </a:r>
            <a:r>
              <a:rPr lang="en-US" i="1" dirty="0" smtClean="0"/>
              <a:t>–Optional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65200" y="1447800"/>
            <a:ext cx="8178800" cy="5262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"/>
                <a:cs typeface="Courier"/>
              </a:rPr>
              <a:t>vrf </a:t>
            </a:r>
            <a:r>
              <a:rPr lang="en-US" sz="1200" dirty="0">
                <a:latin typeface="Courier"/>
                <a:cs typeface="Courier"/>
              </a:rPr>
              <a:t>context vpc-keepalive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vpc domain 1</a:t>
            </a:r>
          </a:p>
          <a:p>
            <a:r>
              <a:rPr lang="en-US" sz="1200" dirty="0">
                <a:latin typeface="Courier"/>
                <a:cs typeface="Courier"/>
              </a:rPr>
              <a:t>  peer-keepalive destination </a:t>
            </a:r>
            <a:r>
              <a:rPr lang="en-US" sz="1200" dirty="0" smtClean="0">
                <a:latin typeface="Courier"/>
                <a:cs typeface="Courier"/>
              </a:rPr>
              <a:t>1.1.1.7 </a:t>
            </a:r>
            <a:r>
              <a:rPr lang="en-US" sz="1200" dirty="0">
                <a:latin typeface="Courier"/>
                <a:cs typeface="Courier"/>
              </a:rPr>
              <a:t>source </a:t>
            </a:r>
            <a:r>
              <a:rPr lang="en-US" sz="1200" dirty="0" smtClean="0">
                <a:latin typeface="Courier"/>
                <a:cs typeface="Courier"/>
              </a:rPr>
              <a:t>1.1.1.8 </a:t>
            </a:r>
            <a:r>
              <a:rPr lang="en-US" sz="1200" dirty="0">
                <a:latin typeface="Courier"/>
                <a:cs typeface="Courier"/>
              </a:rPr>
              <a:t>vrf vpc-keepalive</a:t>
            </a:r>
          </a:p>
          <a:p>
            <a:r>
              <a:rPr lang="en-US" sz="1200" dirty="0">
                <a:latin typeface="Courier"/>
                <a:cs typeface="Courier"/>
              </a:rPr>
              <a:t>  peer-</a:t>
            </a:r>
            <a:r>
              <a:rPr lang="en-US" sz="1200" dirty="0" smtClean="0">
                <a:latin typeface="Courier"/>
                <a:cs typeface="Courier"/>
              </a:rPr>
              <a:t>gateway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b="1" dirty="0" smtClean="0">
                <a:solidFill>
                  <a:srgbClr val="0000FF"/>
                </a:solidFill>
                <a:latin typeface="Courier"/>
                <a:cs typeface="Courier"/>
              </a:rPr>
              <a:t>layer3 peer-router</a:t>
            </a:r>
            <a:endParaRPr lang="en-US" sz="1200" b="1" dirty="0">
              <a:solidFill>
                <a:srgbClr val="0000FF"/>
              </a:solidFill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ipv6 nd synchronize</a:t>
            </a:r>
          </a:p>
          <a:p>
            <a:r>
              <a:rPr lang="en-US" sz="1200" dirty="0">
                <a:latin typeface="Courier"/>
                <a:cs typeface="Courier"/>
              </a:rPr>
              <a:t>  ip arp synchronize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port-channel1</a:t>
            </a:r>
          </a:p>
          <a:p>
            <a:r>
              <a:rPr lang="en-US" sz="1200" dirty="0">
                <a:latin typeface="Courier"/>
                <a:cs typeface="Courier"/>
              </a:rPr>
              <a:t>  description - VPC PEER LINK </a:t>
            </a: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trunk</a:t>
            </a:r>
          </a:p>
          <a:p>
            <a:r>
              <a:rPr lang="en-US" sz="1200" dirty="0">
                <a:latin typeface="Courier"/>
                <a:cs typeface="Courier"/>
              </a:rPr>
              <a:t>  spanning-tree port type network</a:t>
            </a:r>
          </a:p>
          <a:p>
            <a:r>
              <a:rPr lang="en-US" sz="1200" dirty="0">
                <a:latin typeface="Courier"/>
                <a:cs typeface="Courier"/>
              </a:rPr>
              <a:t>  vpc peer-link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Ethernet1/1</a:t>
            </a:r>
          </a:p>
          <a:p>
            <a:r>
              <a:rPr lang="en-US" sz="1200" dirty="0">
                <a:latin typeface="Courier"/>
                <a:cs typeface="Courier"/>
              </a:rPr>
              <a:t>  description - VPC KEEP-ALIVE LINK</a:t>
            </a:r>
          </a:p>
          <a:p>
            <a:r>
              <a:rPr lang="en-US" sz="1200" dirty="0">
                <a:latin typeface="Courier"/>
                <a:cs typeface="Courier"/>
              </a:rPr>
              <a:t>  vrf member vpc-keepalive</a:t>
            </a:r>
          </a:p>
          <a:p>
            <a:r>
              <a:rPr lang="en-US" sz="1200" dirty="0">
                <a:latin typeface="Courier"/>
                <a:cs typeface="Courier"/>
              </a:rPr>
              <a:t>  ip address </a:t>
            </a:r>
            <a:r>
              <a:rPr lang="en-US" sz="1200" dirty="0" smtClean="0">
                <a:latin typeface="Courier"/>
                <a:cs typeface="Courier"/>
              </a:rPr>
              <a:t>1.1.1.8</a:t>
            </a:r>
            <a:r>
              <a:rPr lang="en-US" sz="1200" dirty="0">
                <a:latin typeface="Courier"/>
                <a:cs typeface="Courier"/>
              </a:rPr>
              <a:t>/24</a:t>
            </a: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Ethernet1/2-3</a:t>
            </a:r>
          </a:p>
          <a:p>
            <a:r>
              <a:rPr lang="en-US" sz="1200" dirty="0">
                <a:latin typeface="Courier"/>
                <a:cs typeface="Courier"/>
              </a:rPr>
              <a:t>  description - VPC PEER LINK </a:t>
            </a: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trunk</a:t>
            </a:r>
          </a:p>
          <a:p>
            <a:r>
              <a:rPr lang="en-US" sz="1200" dirty="0">
                <a:latin typeface="Courier"/>
                <a:cs typeface="Courier"/>
              </a:rPr>
              <a:t>  channel-group 1 mode active</a:t>
            </a: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582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398032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4.   Create VRF(s) </a:t>
            </a:r>
            <a:r>
              <a:rPr lang="en-US" dirty="0"/>
              <a:t>needed for ITD </a:t>
            </a:r>
            <a:r>
              <a:rPr lang="en-US" dirty="0" smtClean="0"/>
              <a:t>process </a:t>
            </a:r>
            <a:r>
              <a:rPr lang="en-US" i="1" dirty="0" smtClean="0"/>
              <a:t>–Optional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7900" y="1767364"/>
            <a:ext cx="6997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"/>
                <a:cs typeface="Courier"/>
              </a:rPr>
              <a:t>vrf </a:t>
            </a:r>
            <a:r>
              <a:rPr lang="en-US" sz="1200" dirty="0">
                <a:latin typeface="Courier"/>
                <a:cs typeface="Courier"/>
              </a:rPr>
              <a:t>context FW_OUTSIDE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i="1" dirty="0" smtClean="0">
                <a:solidFill>
                  <a:srgbClr val="0000FF"/>
                </a:solidFill>
                <a:latin typeface="Courier"/>
                <a:cs typeface="Courier"/>
              </a:rPr>
              <a:t>#In this configuration, Outside traffic heading to the firewall will use the FW_OUTSIDE VRF. After entering and exiting the firewall the traffic will use the default VRF. Traffic is directed to individual firewalls via PBR, thus routes are not needed.</a:t>
            </a:r>
            <a:endParaRPr lang="en-US" sz="1200" i="1" dirty="0">
              <a:solidFill>
                <a:srgbClr val="0000FF"/>
              </a:solidFill>
              <a:latin typeface="Courier"/>
              <a:cs typeface="Courier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110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8800" y="850900"/>
            <a:ext cx="764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r>
              <a:rPr lang="en-US" dirty="0" smtClean="0"/>
              <a:t>.   Configure </a:t>
            </a:r>
            <a:r>
              <a:rPr lang="en-US" dirty="0"/>
              <a:t>(physical/logical) </a:t>
            </a:r>
            <a:r>
              <a:rPr lang="en-US" dirty="0" smtClean="0"/>
              <a:t>switch transit interfaces that connect </a:t>
            </a:r>
            <a:r>
              <a:rPr lang="en-US" dirty="0"/>
              <a:t>to </a:t>
            </a:r>
            <a:r>
              <a:rPr lang="en-US" dirty="0" smtClean="0"/>
              <a:t>firewall </a:t>
            </a:r>
            <a:r>
              <a:rPr lang="en-US" dirty="0"/>
              <a:t>Inside and Outside </a:t>
            </a:r>
            <a:r>
              <a:rPr lang="en-US" dirty="0" smtClean="0"/>
              <a:t>interfaces</a:t>
            </a:r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41400" y="1474232"/>
            <a:ext cx="3797300" cy="5262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"/>
                <a:cs typeface="Courier"/>
              </a:rPr>
              <a:t>interface 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Vlan100</a:t>
            </a:r>
          </a:p>
          <a:p>
            <a:r>
              <a:rPr lang="en-US" sz="1200" dirty="0">
                <a:latin typeface="Courier"/>
                <a:cs typeface="Courier"/>
              </a:rPr>
              <a:t>  description OUTSIDE_FW_VLAN</a:t>
            </a:r>
          </a:p>
          <a:p>
            <a:r>
              <a:rPr lang="en-US" sz="1200" dirty="0" smtClean="0">
                <a:latin typeface="Courier"/>
                <a:cs typeface="Courier"/>
              </a:rPr>
              <a:t>  </a:t>
            </a:r>
            <a:r>
              <a:rPr lang="en-US" sz="1200" dirty="0" err="1" smtClean="0">
                <a:solidFill>
                  <a:srgbClr val="FF0000"/>
                </a:solidFill>
                <a:latin typeface="Courier"/>
                <a:cs typeface="Courier"/>
              </a:rPr>
              <a:t>vrf</a:t>
            </a:r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member FW_OUTSIDE</a:t>
            </a:r>
          </a:p>
          <a:p>
            <a:r>
              <a:rPr lang="en-US" sz="1200" dirty="0">
                <a:latin typeface="Courier"/>
                <a:cs typeface="Courier"/>
              </a:rPr>
              <a:t>  no ip redirects</a:t>
            </a:r>
          </a:p>
          <a:p>
            <a:r>
              <a:rPr lang="en-US" sz="1200" dirty="0">
                <a:latin typeface="Courier"/>
                <a:cs typeface="Courier"/>
              </a:rPr>
              <a:t>  ip address 10.0.0.138/24</a:t>
            </a:r>
          </a:p>
          <a:p>
            <a:r>
              <a:rPr lang="en-US" sz="1200" dirty="0">
                <a:latin typeface="Courier"/>
                <a:cs typeface="Courier"/>
              </a:rPr>
              <a:t>  hsrp 3 </a:t>
            </a:r>
          </a:p>
          <a:p>
            <a:r>
              <a:rPr lang="en-US" sz="1200" dirty="0">
                <a:latin typeface="Courier"/>
                <a:cs typeface="Courier"/>
              </a:rPr>
              <a:t>    ip 10.0.0.100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Vlan101</a:t>
            </a:r>
          </a:p>
          <a:p>
            <a:r>
              <a:rPr lang="en-US" sz="1200" dirty="0">
                <a:latin typeface="Courier"/>
                <a:cs typeface="Courier"/>
              </a:rPr>
              <a:t>  description INSIDE_FW_VLAN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no </a:t>
            </a:r>
            <a:r>
              <a:rPr lang="en-US" sz="1200" dirty="0">
                <a:latin typeface="Courier"/>
                <a:cs typeface="Courier"/>
              </a:rPr>
              <a:t>ip redirects</a:t>
            </a:r>
          </a:p>
          <a:p>
            <a:r>
              <a:rPr lang="en-US" sz="1200" dirty="0">
                <a:latin typeface="Courier"/>
                <a:cs typeface="Courier"/>
              </a:rPr>
              <a:t>  ip address 10.1.0.18/24</a:t>
            </a:r>
          </a:p>
          <a:p>
            <a:r>
              <a:rPr lang="en-US" sz="1200" dirty="0">
                <a:latin typeface="Courier"/>
                <a:cs typeface="Courier"/>
              </a:rPr>
              <a:t>  hsrp 1 </a:t>
            </a:r>
          </a:p>
          <a:p>
            <a:r>
              <a:rPr lang="en-US" sz="1200" dirty="0">
                <a:latin typeface="Courier"/>
                <a:cs typeface="Courier"/>
              </a:rPr>
              <a:t>    ip 10.1.0.10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Ethernet4/25</a:t>
            </a:r>
          </a:p>
          <a:p>
            <a:r>
              <a:rPr lang="en-US" sz="1200" dirty="0">
                <a:latin typeface="Courier"/>
                <a:cs typeface="Courier"/>
              </a:rPr>
              <a:t>  description To_ITD-ASA-</a:t>
            </a:r>
            <a:r>
              <a:rPr lang="en-US" sz="1200" dirty="0" smtClean="0">
                <a:latin typeface="Courier"/>
                <a:cs typeface="Courier"/>
              </a:rPr>
              <a:t>1_PortChannel       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dirty="0" err="1" smtClean="0">
                <a:latin typeface="Courier"/>
                <a:cs typeface="Courier"/>
              </a:rPr>
              <a:t>switchport</a:t>
            </a:r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dirty="0">
                <a:latin typeface="Courier"/>
                <a:cs typeface="Courier"/>
              </a:rPr>
              <a:t>mode trunk</a:t>
            </a:r>
          </a:p>
          <a:p>
            <a:r>
              <a:rPr lang="en-US" sz="1200" dirty="0">
                <a:latin typeface="Courier"/>
                <a:cs typeface="Courier"/>
              </a:rPr>
              <a:t>  switchport trunk allowed vlan 100-</a:t>
            </a:r>
            <a:r>
              <a:rPr lang="en-US" sz="1200" dirty="0" smtClean="0">
                <a:latin typeface="Courier"/>
                <a:cs typeface="Courier"/>
              </a:rPr>
              <a:t>101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channel-group 11 mode active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</a:p>
          <a:p>
            <a:r>
              <a:rPr lang="en-US" sz="1200" dirty="0">
                <a:latin typeface="Courier"/>
                <a:cs typeface="Courier"/>
              </a:rPr>
              <a:t>interface Ethernet4/26</a:t>
            </a:r>
          </a:p>
          <a:p>
            <a:r>
              <a:rPr lang="en-US" sz="1200" dirty="0">
                <a:latin typeface="Courier"/>
                <a:cs typeface="Courier"/>
              </a:rPr>
              <a:t>  description To_ITD-ASA-</a:t>
            </a:r>
            <a:r>
              <a:rPr lang="en-US" sz="1200" dirty="0" smtClean="0">
                <a:latin typeface="Courier"/>
                <a:cs typeface="Courier"/>
              </a:rPr>
              <a:t>2_PortChannel</a:t>
            </a:r>
          </a:p>
          <a:p>
            <a:r>
              <a:rPr lang="en-US" sz="1200" dirty="0" smtClean="0">
                <a:latin typeface="Courier"/>
                <a:cs typeface="Courier"/>
              </a:rPr>
              <a:t>  </a:t>
            </a:r>
            <a:r>
              <a:rPr lang="en-US" sz="1200" dirty="0">
                <a:latin typeface="Courier"/>
                <a:cs typeface="Courier"/>
              </a:rPr>
              <a:t>switchport mode trunk</a:t>
            </a:r>
          </a:p>
          <a:p>
            <a:r>
              <a:rPr lang="en-US" sz="1200" dirty="0">
                <a:latin typeface="Courier"/>
                <a:cs typeface="Courier"/>
              </a:rPr>
              <a:t>  switchport trunk allowed vlan 100-</a:t>
            </a:r>
            <a:r>
              <a:rPr lang="en-US" sz="1200" dirty="0" smtClean="0">
                <a:latin typeface="Courier"/>
                <a:cs typeface="Courier"/>
              </a:rPr>
              <a:t>101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dirty="0">
                <a:latin typeface="Courier"/>
                <a:cs typeface="Courier"/>
              </a:rPr>
              <a:t>channel-group </a:t>
            </a:r>
            <a:r>
              <a:rPr lang="en-US" sz="1200" dirty="0" smtClean="0">
                <a:latin typeface="Courier"/>
                <a:cs typeface="Courier"/>
              </a:rPr>
              <a:t>12 </a:t>
            </a:r>
            <a:r>
              <a:rPr lang="en-US" sz="1200" dirty="0">
                <a:latin typeface="Courier"/>
                <a:cs typeface="Courier"/>
              </a:rPr>
              <a:t>mode </a:t>
            </a:r>
            <a:r>
              <a:rPr lang="en-US" sz="1200" dirty="0" smtClean="0">
                <a:latin typeface="Courier"/>
                <a:cs typeface="Courier"/>
              </a:rPr>
              <a:t>active</a:t>
            </a:r>
          </a:p>
          <a:p>
            <a:r>
              <a:rPr lang="en-US" sz="1200" i="1" u="sng" dirty="0">
                <a:solidFill>
                  <a:schemeClr val="accent5"/>
                </a:solidFill>
                <a:latin typeface="Lantinghei TC Demibold"/>
                <a:cs typeface="Lantinghei TC Demibold"/>
              </a:rPr>
              <a:t>Replicate for every connecting </a:t>
            </a:r>
            <a:r>
              <a:rPr lang="en-US" sz="1200" i="1" u="sng" dirty="0" smtClean="0">
                <a:solidFill>
                  <a:schemeClr val="accent5"/>
                </a:solidFill>
                <a:latin typeface="Lantinghei TC Demibold"/>
                <a:cs typeface="Lantinghei TC Demibold"/>
              </a:rPr>
              <a:t>ASA</a:t>
            </a:r>
            <a:endParaRPr lang="en-US" sz="1200" i="1" u="sng" dirty="0">
              <a:solidFill>
                <a:schemeClr val="accent5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91100" y="1595022"/>
            <a:ext cx="3797300" cy="5262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"/>
                <a:cs typeface="Courier"/>
              </a:rPr>
              <a:t>interface </a:t>
            </a:r>
            <a:r>
              <a:rPr lang="en-US" sz="1200" dirty="0" smtClean="0">
                <a:latin typeface="Courier"/>
                <a:cs typeface="Courier"/>
              </a:rPr>
              <a:t>Port-Channel11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</a:t>
            </a:r>
            <a:r>
              <a:rPr lang="en-US" sz="1200" dirty="0" smtClean="0">
                <a:latin typeface="Courier"/>
                <a:cs typeface="Courier"/>
              </a:rPr>
              <a:t>VPC_TO_ASA1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dirty="0" err="1" smtClean="0">
                <a:latin typeface="Courier"/>
                <a:cs typeface="Courier"/>
              </a:rPr>
              <a:t>switchport</a:t>
            </a:r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dirty="0">
                <a:latin typeface="Courier"/>
                <a:cs typeface="Courier"/>
              </a:rPr>
              <a:t>mode trunk</a:t>
            </a:r>
          </a:p>
          <a:p>
            <a:r>
              <a:rPr lang="en-US" sz="1200" dirty="0">
                <a:latin typeface="Courier"/>
                <a:cs typeface="Courier"/>
              </a:rPr>
              <a:t>  switchport trunk allowed vlan 100-</a:t>
            </a:r>
            <a:r>
              <a:rPr lang="en-US" sz="1200" dirty="0" smtClean="0">
                <a:latin typeface="Courier"/>
                <a:cs typeface="Courier"/>
              </a:rPr>
              <a:t>101</a:t>
            </a:r>
          </a:p>
          <a:p>
            <a:r>
              <a:rPr lang="en-US" sz="1200" dirty="0" smtClean="0">
                <a:latin typeface="Courier"/>
                <a:cs typeface="Courier"/>
              </a:rPr>
              <a:t>  </a:t>
            </a:r>
            <a:r>
              <a:rPr lang="en-US" sz="1200" dirty="0" err="1" smtClean="0">
                <a:latin typeface="Courier"/>
                <a:cs typeface="Courier"/>
              </a:rPr>
              <a:t>vpc</a:t>
            </a:r>
            <a:r>
              <a:rPr lang="en-US" sz="1200" dirty="0" smtClean="0">
                <a:latin typeface="Courier"/>
                <a:cs typeface="Courier"/>
              </a:rPr>
              <a:t> 11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</a:t>
            </a:r>
            <a:r>
              <a:rPr lang="en-US" sz="1200" dirty="0" smtClean="0">
                <a:latin typeface="Courier"/>
                <a:cs typeface="Courier"/>
              </a:rPr>
              <a:t>Channel12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VPC_TO_ASA1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trunk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trunk allowed </a:t>
            </a:r>
            <a:r>
              <a:rPr lang="en-US" sz="1200" dirty="0" err="1">
                <a:latin typeface="Courier"/>
                <a:cs typeface="Courier"/>
              </a:rPr>
              <a:t>vlan</a:t>
            </a:r>
            <a:r>
              <a:rPr lang="en-US" sz="1200" dirty="0">
                <a:latin typeface="Courier"/>
                <a:cs typeface="Courier"/>
              </a:rPr>
              <a:t> 100-101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vpc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12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</a:t>
            </a:r>
            <a:r>
              <a:rPr lang="en-US" sz="1200" dirty="0" smtClean="0">
                <a:latin typeface="Courier"/>
                <a:cs typeface="Courier"/>
              </a:rPr>
              <a:t>Channel13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</a:t>
            </a:r>
            <a:r>
              <a:rPr lang="en-US" sz="1200" dirty="0" smtClean="0">
                <a:latin typeface="Courier"/>
                <a:cs typeface="Courier"/>
              </a:rPr>
              <a:t>VPC_TO_ASA3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trunk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trunk allowed </a:t>
            </a:r>
            <a:r>
              <a:rPr lang="en-US" sz="1200" dirty="0" err="1">
                <a:latin typeface="Courier"/>
                <a:cs typeface="Courier"/>
              </a:rPr>
              <a:t>vlan</a:t>
            </a:r>
            <a:r>
              <a:rPr lang="en-US" sz="1200" dirty="0">
                <a:latin typeface="Courier"/>
                <a:cs typeface="Courier"/>
              </a:rPr>
              <a:t> 100-101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vpc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13</a:t>
            </a:r>
            <a:endParaRPr lang="en-US" sz="1200" dirty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</a:t>
            </a:r>
            <a:r>
              <a:rPr lang="en-US" sz="1200" dirty="0" smtClean="0">
                <a:latin typeface="Courier"/>
                <a:cs typeface="Courier"/>
              </a:rPr>
              <a:t>Channel14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</a:t>
            </a:r>
            <a:r>
              <a:rPr lang="en-US" sz="1200" dirty="0" smtClean="0">
                <a:latin typeface="Courier"/>
                <a:cs typeface="Courier"/>
              </a:rPr>
              <a:t>VPC_TO_ASA4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trunk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trunk allowed </a:t>
            </a:r>
            <a:r>
              <a:rPr lang="en-US" sz="1200" dirty="0" err="1">
                <a:latin typeface="Courier"/>
                <a:cs typeface="Courier"/>
              </a:rPr>
              <a:t>vlan</a:t>
            </a:r>
            <a:r>
              <a:rPr lang="en-US" sz="1200" dirty="0">
                <a:latin typeface="Courier"/>
                <a:cs typeface="Courier"/>
              </a:rPr>
              <a:t> 100-101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vpc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14</a:t>
            </a:r>
          </a:p>
          <a:p>
            <a:r>
              <a:rPr lang="en-US" sz="1200" i="1" u="sng" dirty="0">
                <a:solidFill>
                  <a:schemeClr val="accent5"/>
                </a:solidFill>
                <a:latin typeface="Lantinghei TC Demibold"/>
                <a:cs typeface="Lantinghei TC Demibold"/>
              </a:rPr>
              <a:t>Replicate for every connecting ASA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11653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698500"/>
            <a:ext cx="826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cs typeface="Lantinghei TC Demibold"/>
              </a:rPr>
              <a:t>6</a:t>
            </a:r>
            <a:r>
              <a:rPr lang="en-US" sz="1600" dirty="0" smtClean="0">
                <a:cs typeface="Lantinghei TC Demibold"/>
              </a:rPr>
              <a:t>.   Configure ITD Ingress interfaces which connect to downstream network infrastructure.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8700" y="1057652"/>
            <a:ext cx="7531100" cy="6001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"/>
                <a:cs typeface="Courier"/>
              </a:rPr>
              <a:t>interface 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Vlan1100</a:t>
            </a:r>
          </a:p>
          <a:p>
            <a:r>
              <a:rPr lang="en-US" sz="1200" dirty="0">
                <a:latin typeface="Courier"/>
                <a:cs typeface="Courier"/>
              </a:rPr>
              <a:t>  description </a:t>
            </a:r>
            <a:r>
              <a:rPr lang="en-US" sz="1200" dirty="0" smtClean="0">
                <a:latin typeface="Courier"/>
                <a:cs typeface="Courier"/>
              </a:rPr>
              <a:t>EXTERNAL_to_FW-OUTSIDE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vrf member FW_OUTSIDE</a:t>
            </a:r>
          </a:p>
          <a:p>
            <a:r>
              <a:rPr lang="en-US" sz="1200" dirty="0">
                <a:latin typeface="Courier"/>
                <a:cs typeface="Courier"/>
              </a:rPr>
              <a:t>  no ip redirects</a:t>
            </a:r>
          </a:p>
          <a:p>
            <a:r>
              <a:rPr lang="en-US" sz="1200" dirty="0">
                <a:latin typeface="Courier"/>
                <a:cs typeface="Courier"/>
              </a:rPr>
              <a:t>  ip address 100.100.0.18/</a:t>
            </a:r>
            <a:r>
              <a:rPr lang="en-US" sz="1200" dirty="0" smtClean="0">
                <a:latin typeface="Courier"/>
                <a:cs typeface="Courier"/>
              </a:rPr>
              <a:t>24</a:t>
            </a:r>
          </a:p>
          <a:p>
            <a:r>
              <a:rPr lang="en-US" sz="1200" dirty="0" smtClean="0">
                <a:latin typeface="Courier"/>
                <a:cs typeface="Courier"/>
              </a:rPr>
              <a:t>  </a:t>
            </a:r>
            <a:r>
              <a:rPr lang="en-US" sz="1200" dirty="0">
                <a:latin typeface="Courier"/>
                <a:cs typeface="Courier"/>
              </a:rPr>
              <a:t>hsrp 100 </a:t>
            </a:r>
          </a:p>
          <a:p>
            <a:r>
              <a:rPr lang="en-US" sz="1200" dirty="0">
                <a:latin typeface="Courier"/>
                <a:cs typeface="Courier"/>
              </a:rPr>
              <a:t>    ip 100.100.0.1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Vlan1101</a:t>
            </a:r>
          </a:p>
          <a:p>
            <a:r>
              <a:rPr lang="en-US" sz="1200" dirty="0">
                <a:latin typeface="Courier"/>
                <a:cs typeface="Courier"/>
              </a:rPr>
              <a:t>  description </a:t>
            </a:r>
            <a:r>
              <a:rPr lang="en-US" sz="1200" dirty="0" smtClean="0">
                <a:latin typeface="Courier"/>
                <a:cs typeface="Courier"/>
              </a:rPr>
              <a:t>INTERNAL_to_FW-INSIDE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  <a:p>
            <a:r>
              <a:rPr lang="en-US" sz="1200" dirty="0">
                <a:latin typeface="Courier"/>
                <a:cs typeface="Courier"/>
              </a:rPr>
              <a:t>  no ip redirects</a:t>
            </a:r>
          </a:p>
          <a:p>
            <a:r>
              <a:rPr lang="en-US" sz="1200" dirty="0">
                <a:latin typeface="Courier"/>
                <a:cs typeface="Courier"/>
              </a:rPr>
              <a:t>  ip address 10.101.0.18/</a:t>
            </a:r>
            <a:r>
              <a:rPr lang="en-US" sz="1200" dirty="0" smtClean="0">
                <a:latin typeface="Courier"/>
                <a:cs typeface="Courier"/>
              </a:rPr>
              <a:t>24</a:t>
            </a:r>
          </a:p>
          <a:p>
            <a:r>
              <a:rPr lang="en-US" sz="1200" dirty="0" smtClean="0">
                <a:latin typeface="Courier"/>
                <a:cs typeface="Courier"/>
              </a:rPr>
              <a:t>  </a:t>
            </a:r>
            <a:r>
              <a:rPr lang="en-US" sz="1200" dirty="0">
                <a:latin typeface="Courier"/>
                <a:cs typeface="Courier"/>
              </a:rPr>
              <a:t>hsrp 1 </a:t>
            </a:r>
          </a:p>
          <a:p>
            <a:r>
              <a:rPr lang="en-US" sz="1200" dirty="0">
                <a:latin typeface="Courier"/>
                <a:cs typeface="Courier"/>
              </a:rPr>
              <a:t>    ip 10.101.0.1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port-channel41</a:t>
            </a:r>
          </a:p>
          <a:p>
            <a:r>
              <a:rPr lang="en-US" sz="1200" dirty="0">
                <a:latin typeface="Courier"/>
                <a:cs typeface="Courier"/>
              </a:rPr>
              <a:t>  description BUNDLE_FOR_AGGREGATE_TRAFFIC</a:t>
            </a: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trunk</a:t>
            </a:r>
          </a:p>
          <a:p>
            <a:r>
              <a:rPr lang="en-US" sz="1200" dirty="0">
                <a:latin typeface="Courier"/>
                <a:cs typeface="Courier"/>
              </a:rPr>
              <a:t>  switchport trunk allowed vlan 1100-1101</a:t>
            </a:r>
          </a:p>
          <a:p>
            <a:r>
              <a:rPr lang="en-US" sz="1200" dirty="0">
                <a:latin typeface="Courier"/>
                <a:cs typeface="Courier"/>
              </a:rPr>
              <a:t>  vpc 41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Ethernet10/1-8</a:t>
            </a: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trunk</a:t>
            </a:r>
          </a:p>
          <a:p>
            <a:r>
              <a:rPr lang="en-US" sz="1200" dirty="0">
                <a:latin typeface="Courier"/>
                <a:cs typeface="Courier"/>
              </a:rPr>
              <a:t>  switchport trunk allowed vlan 1100-1101</a:t>
            </a:r>
          </a:p>
          <a:p>
            <a:r>
              <a:rPr lang="en-US" sz="1200" dirty="0" smtClean="0">
                <a:latin typeface="Courier"/>
                <a:cs typeface="Courier"/>
              </a:rPr>
              <a:t>  channel</a:t>
            </a:r>
            <a:r>
              <a:rPr lang="en-US" sz="1200" dirty="0">
                <a:latin typeface="Courier"/>
                <a:cs typeface="Courier"/>
              </a:rPr>
              <a:t>-group 41</a:t>
            </a: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  <a:p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1524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727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4224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  <a:r>
              <a:rPr lang="en-US" dirty="0" smtClean="0"/>
              <a:t>.  </a:t>
            </a:r>
            <a:r>
              <a:rPr lang="en-US" dirty="0"/>
              <a:t>Define ITD Device Groups and Health Probe parameters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8700" y="2020332"/>
            <a:ext cx="7531100" cy="3785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"/>
                <a:cs typeface="Courier"/>
              </a:rPr>
              <a:t>itd </a:t>
            </a:r>
            <a:r>
              <a:rPr lang="en-US" sz="1200" dirty="0">
                <a:latin typeface="Courier"/>
                <a:cs typeface="Courier"/>
              </a:rPr>
              <a:t>device-group FW_INSIDE</a:t>
            </a:r>
          </a:p>
          <a:p>
            <a:r>
              <a:rPr lang="en-US" sz="1200" b="1" dirty="0" smtClean="0">
                <a:latin typeface="Courier"/>
                <a:cs typeface="Courier"/>
              </a:rPr>
              <a:t>  </a:t>
            </a:r>
            <a:r>
              <a:rPr lang="en-US" sz="1200" i="1" dirty="0" smtClean="0">
                <a:solidFill>
                  <a:srgbClr val="0000FF"/>
                </a:solidFill>
                <a:latin typeface="Courier"/>
                <a:cs typeface="Courier"/>
              </a:rPr>
              <a:t>#Config </a:t>
            </a:r>
            <a:r>
              <a:rPr lang="en-US" sz="1200" i="1" dirty="0">
                <a:solidFill>
                  <a:srgbClr val="0000FF"/>
                </a:solidFill>
                <a:latin typeface="Courier"/>
                <a:cs typeface="Courier"/>
              </a:rPr>
              <a:t>Firewall Inside interfaces as nodes</a:t>
            </a:r>
          </a:p>
          <a:p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dirty="0">
                <a:latin typeface="Courier"/>
                <a:cs typeface="Courier"/>
              </a:rPr>
              <a:t>node ip 10.1.0.111 </a:t>
            </a:r>
          </a:p>
          <a:p>
            <a:r>
              <a:rPr lang="en-US" sz="1200" dirty="0">
                <a:latin typeface="Courier"/>
                <a:cs typeface="Courier"/>
              </a:rPr>
              <a:t> node ip 10.1.0.112 </a:t>
            </a:r>
          </a:p>
          <a:p>
            <a:r>
              <a:rPr lang="en-US" sz="1200" dirty="0">
                <a:latin typeface="Courier"/>
                <a:cs typeface="Courier"/>
              </a:rPr>
              <a:t> node ip 10.1.0.113 </a:t>
            </a:r>
          </a:p>
          <a:p>
            <a:r>
              <a:rPr lang="en-US" sz="1200" dirty="0">
                <a:latin typeface="Courier"/>
                <a:cs typeface="Courier"/>
              </a:rPr>
              <a:t> node ip 10.1.0.114 </a:t>
            </a:r>
          </a:p>
          <a:p>
            <a:r>
              <a:rPr lang="en-US" sz="1200" dirty="0">
                <a:latin typeface="Courier"/>
                <a:cs typeface="Courier"/>
              </a:rPr>
              <a:t> probe icmp frequency 5 timeout 5 retry-count 1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itd device-group FW_OUTSIDE</a:t>
            </a:r>
          </a:p>
          <a:p>
            <a:r>
              <a:rPr lang="en-US" sz="1200" i="1" dirty="0" smtClean="0">
                <a:solidFill>
                  <a:srgbClr val="0000FF"/>
                </a:solidFill>
                <a:latin typeface="Courier"/>
                <a:cs typeface="Courier"/>
              </a:rPr>
              <a:t>  #</a:t>
            </a:r>
            <a:r>
              <a:rPr lang="en-US" sz="1200" i="1" dirty="0">
                <a:solidFill>
                  <a:srgbClr val="0000FF"/>
                </a:solidFill>
                <a:latin typeface="Courier"/>
                <a:cs typeface="Courier"/>
              </a:rPr>
              <a:t>Config Firewall Outside interfaces as nodes</a:t>
            </a:r>
          </a:p>
          <a:p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dirty="0">
                <a:latin typeface="Courier"/>
                <a:cs typeface="Courier"/>
              </a:rPr>
              <a:t>node ip 10.0.0.111 </a:t>
            </a:r>
          </a:p>
          <a:p>
            <a:r>
              <a:rPr lang="en-US" sz="1200" dirty="0">
                <a:latin typeface="Courier"/>
                <a:cs typeface="Courier"/>
              </a:rPr>
              <a:t> node ip 10.0.0.112 </a:t>
            </a:r>
          </a:p>
          <a:p>
            <a:r>
              <a:rPr lang="en-US" sz="1200" dirty="0">
                <a:latin typeface="Courier"/>
                <a:cs typeface="Courier"/>
              </a:rPr>
              <a:t> node ip 10.0.0.113 </a:t>
            </a:r>
          </a:p>
          <a:p>
            <a:r>
              <a:rPr lang="en-US" sz="1200" dirty="0">
                <a:latin typeface="Courier"/>
                <a:cs typeface="Courier"/>
              </a:rPr>
              <a:t> node ip 10.0.0.114 </a:t>
            </a:r>
          </a:p>
          <a:p>
            <a:r>
              <a:rPr lang="en-US" sz="1200" dirty="0">
                <a:latin typeface="Courier"/>
                <a:cs typeface="Courier"/>
              </a:rPr>
              <a:t> probe icmp frequency 5 timeout 5 retry-count </a:t>
            </a:r>
            <a:r>
              <a:rPr lang="en-US" sz="1200" dirty="0" smtClean="0">
                <a:latin typeface="Courier"/>
                <a:cs typeface="Courier"/>
              </a:rPr>
              <a:t>1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b="1" dirty="0"/>
              <a:t>Probe Default Values</a:t>
            </a:r>
            <a:br>
              <a:rPr lang="en-US" sz="1200" b="1" dirty="0"/>
            </a:br>
            <a:r>
              <a:rPr lang="en-US" sz="1200" dirty="0"/>
              <a:t>switch(</a:t>
            </a:r>
            <a:r>
              <a:rPr lang="en-US" sz="1200" dirty="0" err="1"/>
              <a:t>config</a:t>
            </a:r>
            <a:r>
              <a:rPr lang="en-US" sz="1200" dirty="0"/>
              <a:t>-device-group)# </a:t>
            </a:r>
            <a:r>
              <a:rPr lang="en-US" sz="1200" b="1" dirty="0"/>
              <a:t>probe</a:t>
            </a:r>
            <a:r>
              <a:rPr lang="en-US" sz="1200" dirty="0"/>
              <a:t> </a:t>
            </a:r>
            <a:r>
              <a:rPr lang="en-US" sz="1200" b="1" dirty="0" err="1"/>
              <a:t>icmp</a:t>
            </a:r>
            <a:r>
              <a:rPr lang="en-US" sz="1200" b="1" dirty="0"/>
              <a:t> frequency</a:t>
            </a:r>
            <a:r>
              <a:rPr lang="en-US" sz="1200" dirty="0"/>
              <a:t> </a:t>
            </a:r>
            <a:r>
              <a:rPr lang="en-US" sz="1200" i="1" dirty="0"/>
              <a:t>10 </a:t>
            </a:r>
            <a:r>
              <a:rPr lang="en-US" sz="1200" b="1" dirty="0"/>
              <a:t>retry-down-count</a:t>
            </a:r>
            <a:r>
              <a:rPr lang="en-US" sz="1200" dirty="0"/>
              <a:t>  1 </a:t>
            </a:r>
            <a:r>
              <a:rPr lang="en-US" sz="1200" b="1" dirty="0"/>
              <a:t>retry-up-count 1 </a:t>
            </a:r>
            <a:r>
              <a:rPr lang="en-US" sz="1200" dirty="0"/>
              <a:t> </a:t>
            </a:r>
            <a:r>
              <a:rPr lang="en-US" sz="1200" b="1" dirty="0"/>
              <a:t>timeout</a:t>
            </a:r>
            <a:r>
              <a:rPr lang="en-US" sz="1200" dirty="0"/>
              <a:t> </a:t>
            </a:r>
            <a:r>
              <a:rPr lang="en-US" sz="1200" i="1" dirty="0"/>
              <a:t>5</a:t>
            </a:r>
            <a:r>
              <a:rPr lang="en-US" sz="1200" dirty="0"/>
              <a:t> </a:t>
            </a:r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454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1938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</a:t>
            </a:r>
            <a:r>
              <a:rPr lang="en-US" dirty="0" smtClean="0"/>
              <a:t>.  Configure </a:t>
            </a:r>
            <a:r>
              <a:rPr lang="en-US" dirty="0"/>
              <a:t>ITD </a:t>
            </a:r>
            <a:r>
              <a:rPr lang="en-US" dirty="0" smtClean="0"/>
              <a:t>service and mandatory parameters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8700" y="1791732"/>
            <a:ext cx="7531100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"/>
                <a:cs typeface="Courier"/>
              </a:rPr>
              <a:t>itd </a:t>
            </a:r>
            <a:r>
              <a:rPr lang="en-US" sz="1200" dirty="0">
                <a:latin typeface="Courier"/>
                <a:cs typeface="Courier"/>
              </a:rPr>
              <a:t>INSIDE</a:t>
            </a:r>
          </a:p>
          <a:p>
            <a:r>
              <a:rPr lang="en-US" sz="1200" dirty="0">
                <a:latin typeface="Courier"/>
                <a:cs typeface="Courier"/>
              </a:rPr>
              <a:t> device-group </a:t>
            </a:r>
            <a:r>
              <a:rPr lang="en-US" sz="1200" dirty="0" smtClean="0">
                <a:latin typeface="Courier"/>
                <a:cs typeface="Courier"/>
              </a:rPr>
              <a:t>FW_INSIDE</a:t>
            </a:r>
          </a:p>
          <a:p>
            <a:r>
              <a:rPr lang="en-US" sz="1200" dirty="0" smtClean="0">
                <a:latin typeface="Lantinghei TC Extralight"/>
                <a:cs typeface="Lantinghei TC Extralight"/>
              </a:rPr>
              <a:t>  </a:t>
            </a:r>
            <a:r>
              <a:rPr lang="en-US" sz="1200" dirty="0">
                <a:latin typeface="Lantinghei TC Extralight"/>
                <a:cs typeface="Lantinghei TC Extralight"/>
              </a:rPr>
              <a:t>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#binds inside firewall interfaces to process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 ingress </a:t>
            </a:r>
            <a:r>
              <a:rPr lang="en-US" sz="1200" dirty="0">
                <a:latin typeface="Courier"/>
                <a:cs typeface="Courier"/>
              </a:rPr>
              <a:t>interface Vlan1101 </a:t>
            </a:r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Lantinghei TC Extralight"/>
                <a:cs typeface="Lantinghei TC Extralight"/>
              </a:rPr>
              <a:t> 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#applies ITD route-map to Vlan1101 interface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failaction node reassign </a:t>
            </a:r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dirty="0">
                <a:latin typeface="Courier"/>
                <a:cs typeface="Courier"/>
              </a:rPr>
              <a:t>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#dictates to use the next available Active FW if a FW goes offline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 load-balance method </a:t>
            </a:r>
            <a:r>
              <a:rPr lang="en-US" sz="1200" dirty="0" err="1" smtClean="0">
                <a:latin typeface="Courier"/>
                <a:cs typeface="Courier"/>
              </a:rPr>
              <a:t>src</a:t>
            </a:r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dirty="0" err="1" smtClean="0">
                <a:latin typeface="Courier"/>
                <a:cs typeface="Courier"/>
              </a:rPr>
              <a:t>ip</a:t>
            </a:r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i="1" dirty="0" smtClean="0">
                <a:solidFill>
                  <a:srgbClr val="0000FF"/>
                </a:solidFill>
                <a:latin typeface="Courier"/>
                <a:cs typeface="Courier"/>
              </a:rPr>
              <a:t>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#load balances traffic applicable in buckets to firewalls based on source-IP address (default). </a:t>
            </a:r>
          </a:p>
          <a:p>
            <a:r>
              <a:rPr lang="en-US" sz="1200" dirty="0" smtClean="0">
                <a:latin typeface="Courier"/>
                <a:cs typeface="Courier"/>
              </a:rPr>
              <a:t> no shut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itd </a:t>
            </a:r>
            <a:r>
              <a:rPr lang="en-US" sz="1200" dirty="0">
                <a:latin typeface="Courier"/>
                <a:cs typeface="Courier"/>
              </a:rPr>
              <a:t>OUTSIDE</a:t>
            </a:r>
          </a:p>
          <a:p>
            <a:r>
              <a:rPr lang="en-US" sz="1200" dirty="0">
                <a:latin typeface="Courier"/>
                <a:cs typeface="Courier"/>
              </a:rPr>
              <a:t> vrf </a:t>
            </a:r>
            <a:r>
              <a:rPr lang="en-US" sz="1200" dirty="0" smtClean="0">
                <a:latin typeface="Courier"/>
                <a:cs typeface="Courier"/>
              </a:rPr>
              <a:t>FW_OUTSIDE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#applies this ITD process to the defined vrf named ‘FW_OUTSIDE’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device-group FW_OUTSIDE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 ingress </a:t>
            </a:r>
            <a:r>
              <a:rPr lang="en-US" sz="1200" dirty="0">
                <a:latin typeface="Courier"/>
                <a:cs typeface="Courier"/>
              </a:rPr>
              <a:t>interface Vlan1100 </a:t>
            </a:r>
          </a:p>
          <a:p>
            <a:r>
              <a:rPr lang="en-US" sz="1200" dirty="0">
                <a:latin typeface="Courier"/>
                <a:cs typeface="Courier"/>
              </a:rPr>
              <a:t> failaction node reassign 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load-balance </a:t>
            </a:r>
            <a:r>
              <a:rPr lang="en-US" sz="1200" dirty="0">
                <a:latin typeface="Courier"/>
                <a:cs typeface="Courier"/>
              </a:rPr>
              <a:t>method </a:t>
            </a:r>
            <a:r>
              <a:rPr lang="en-US" sz="1200" b="1" dirty="0" smtClean="0">
                <a:latin typeface="Courier"/>
                <a:cs typeface="Courier"/>
              </a:rPr>
              <a:t>dst ip </a:t>
            </a:r>
            <a:r>
              <a:rPr lang="en-US" sz="1200" dirty="0">
                <a:latin typeface="Courier"/>
                <a:cs typeface="Courier"/>
              </a:rPr>
              <a:t>buckets </a:t>
            </a:r>
            <a:r>
              <a:rPr lang="en-US" sz="1200" dirty="0" smtClean="0">
                <a:latin typeface="Courier"/>
                <a:cs typeface="Courier"/>
              </a:rPr>
              <a:t>16</a:t>
            </a:r>
          </a:p>
          <a:p>
            <a:r>
              <a:rPr lang="en-US" sz="1200" i="1" dirty="0" smtClean="0">
                <a:solidFill>
                  <a:srgbClr val="0000FF"/>
                </a:solidFill>
                <a:latin typeface="Courier"/>
                <a:cs typeface="Courier"/>
              </a:rPr>
              <a:t>  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#load balances traffic applicable in buckets to firewalls based on destination. Default is src-ip (itd INSIDE) </a:t>
            </a:r>
            <a:endParaRPr lang="en-US" sz="1200" i="1" dirty="0"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no shut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797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1938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9.  Configure </a:t>
            </a:r>
            <a:r>
              <a:rPr lang="en-US" dirty="0"/>
              <a:t>o</a:t>
            </a:r>
            <a:r>
              <a:rPr lang="en-US" dirty="0" smtClean="0"/>
              <a:t>ptional ITD features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8700" y="1791732"/>
            <a:ext cx="7531100" cy="3416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"/>
                <a:cs typeface="Courier"/>
              </a:rPr>
              <a:t>N7K-1(</a:t>
            </a:r>
            <a:r>
              <a:rPr lang="en-US" sz="1200" dirty="0" err="1">
                <a:latin typeface="Courier"/>
                <a:cs typeface="Courier"/>
              </a:rPr>
              <a:t>config</a:t>
            </a:r>
            <a:r>
              <a:rPr lang="en-US" sz="1200" dirty="0">
                <a:latin typeface="Courier"/>
                <a:cs typeface="Courier"/>
              </a:rPr>
              <a:t>)# </a:t>
            </a:r>
            <a:r>
              <a:rPr lang="en-US" sz="1200" dirty="0" err="1">
                <a:latin typeface="Courier"/>
                <a:cs typeface="Courier"/>
              </a:rPr>
              <a:t>itd</a:t>
            </a:r>
            <a:r>
              <a:rPr lang="en-US" sz="1200" dirty="0">
                <a:latin typeface="Courier"/>
                <a:cs typeface="Courier"/>
              </a:rPr>
              <a:t> INSIDE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N7K</a:t>
            </a:r>
            <a:r>
              <a:rPr lang="en-US" sz="1200" dirty="0">
                <a:latin typeface="Courier"/>
                <a:cs typeface="Courier"/>
              </a:rPr>
              <a:t>-1(</a:t>
            </a:r>
            <a:r>
              <a:rPr lang="en-US" sz="1200" dirty="0" err="1">
                <a:latin typeface="Courier"/>
                <a:cs typeface="Courier"/>
              </a:rPr>
              <a:t>config-itd</a:t>
            </a:r>
            <a:r>
              <a:rPr lang="en-US" sz="1200" dirty="0">
                <a:latin typeface="Courier"/>
                <a:cs typeface="Courier"/>
              </a:rPr>
              <a:t>)# ?</a:t>
            </a:r>
          </a:p>
          <a:p>
            <a:r>
              <a:rPr lang="en-US" sz="1200" dirty="0">
                <a:latin typeface="Courier"/>
                <a:cs typeface="Courier"/>
              </a:rPr>
              <a:t>  access-list   ITD access-list </a:t>
            </a:r>
            <a:r>
              <a:rPr lang="en-US" sz="1200" dirty="0" smtClean="0">
                <a:latin typeface="Courier"/>
                <a:cs typeface="Courier"/>
              </a:rPr>
              <a:t>name   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##Traffic to include in LB Profile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device-group  ITD device </a:t>
            </a:r>
            <a:r>
              <a:rPr lang="en-US" sz="1200" dirty="0" smtClean="0">
                <a:latin typeface="Courier"/>
                <a:cs typeface="Courier"/>
              </a:rPr>
              <a:t>group   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exclude       ACL to exclude from </a:t>
            </a:r>
            <a:r>
              <a:rPr lang="en-US" sz="1200" dirty="0" smtClean="0">
                <a:latin typeface="Courier"/>
                <a:cs typeface="Courier"/>
              </a:rPr>
              <a:t>redirection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##Traffic to exclude from LB Profile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failaction</a:t>
            </a:r>
            <a:r>
              <a:rPr lang="en-US" sz="1200" dirty="0">
                <a:latin typeface="Courier"/>
                <a:cs typeface="Courier"/>
              </a:rPr>
              <a:t>    ITD </a:t>
            </a:r>
            <a:r>
              <a:rPr lang="en-US" sz="1200" dirty="0" err="1">
                <a:latin typeface="Courier"/>
                <a:cs typeface="Courier"/>
              </a:rPr>
              <a:t>failaction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ingress       ITD ingress interface</a:t>
            </a:r>
          </a:p>
          <a:p>
            <a:r>
              <a:rPr lang="en-US" sz="1200" dirty="0">
                <a:latin typeface="Courier"/>
                <a:cs typeface="Courier"/>
              </a:rPr>
              <a:t>  load-balance  ITD </a:t>
            </a:r>
            <a:r>
              <a:rPr lang="en-US" sz="1200" dirty="0" err="1" smtClean="0">
                <a:latin typeface="Courier"/>
                <a:cs typeface="Courier"/>
              </a:rPr>
              <a:t>Loadbalance</a:t>
            </a:r>
            <a:r>
              <a:rPr lang="en-US" sz="1200" dirty="0" smtClean="0">
                <a:latin typeface="Courier"/>
                <a:cs typeface="Courier"/>
              </a:rPr>
              <a:t> 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##Configures bucket allocation, mask position, or </a:t>
            </a:r>
            <a:r>
              <a:rPr lang="en-US" sz="1200" i="1" dirty="0" err="1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Src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/</a:t>
            </a:r>
            <a:r>
              <a:rPr lang="en-US" sz="1200" i="1" dirty="0" err="1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Dst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 LB Method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nat</a:t>
            </a:r>
            <a:r>
              <a:rPr lang="en-US" sz="1200" dirty="0">
                <a:latin typeface="Courier"/>
                <a:cs typeface="Courier"/>
              </a:rPr>
              <a:t>           Network Address </a:t>
            </a:r>
            <a:r>
              <a:rPr lang="en-US" sz="1200" dirty="0" smtClean="0">
                <a:latin typeface="Courier"/>
                <a:cs typeface="Courier"/>
              </a:rPr>
              <a:t>Translation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##Enables NAT Based ITD instead of PBR based (default)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no            Negate a command or set its defaults</a:t>
            </a:r>
          </a:p>
          <a:p>
            <a:r>
              <a:rPr lang="en-US" sz="1200" dirty="0">
                <a:latin typeface="Courier"/>
                <a:cs typeface="Courier"/>
              </a:rPr>
              <a:t>  peer          Peer cli for sandwich mode failure </a:t>
            </a:r>
            <a:r>
              <a:rPr lang="en-US" sz="1200" dirty="0" smtClean="0">
                <a:latin typeface="Courier"/>
                <a:cs typeface="Courier"/>
              </a:rPr>
              <a:t>notification </a:t>
            </a:r>
            <a:r>
              <a:rPr lang="en-US" sz="1200" i="1" dirty="0">
                <a:solidFill>
                  <a:srgbClr val="0000FF"/>
                </a:solidFill>
                <a:latin typeface="Lantinghei TC Extralight"/>
                <a:cs typeface="Lantinghei TC Extralight"/>
              </a:rPr>
              <a:t>##Enables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awareness of ITD process state in another VDC (used for 2-Arm/Sandwich ITD configurations)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shutdown      </a:t>
            </a:r>
          </a:p>
          <a:p>
            <a:r>
              <a:rPr lang="en-US" sz="1200" dirty="0" smtClean="0">
                <a:latin typeface="Courier"/>
                <a:cs typeface="Courier"/>
              </a:rPr>
              <a:t>  virtual       </a:t>
            </a:r>
            <a:r>
              <a:rPr lang="en-US" sz="1200" dirty="0">
                <a:latin typeface="Courier"/>
                <a:cs typeface="Courier"/>
              </a:rPr>
              <a:t>ITD virtual </a:t>
            </a:r>
            <a:r>
              <a:rPr lang="en-US" sz="1200" dirty="0" err="1">
                <a:latin typeface="Courier"/>
                <a:cs typeface="Courier"/>
              </a:rPr>
              <a:t>ip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configuration 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##Global and Device-group specific VIP configuration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vrf</a:t>
            </a:r>
            <a:r>
              <a:rPr lang="en-US" sz="1200" dirty="0">
                <a:latin typeface="Courier"/>
                <a:cs typeface="Courier"/>
              </a:rPr>
              <a:t>           ITD service </a:t>
            </a:r>
            <a:r>
              <a:rPr lang="en-US" sz="1200" dirty="0" err="1" smtClean="0">
                <a:latin typeface="Courier"/>
                <a:cs typeface="Courier"/>
              </a:rPr>
              <a:t>vrf</a:t>
            </a:r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007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ASA Firewall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8000" y="1230531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ASA Basic Configuration: There is nothing ITD specific about configuring the ASA for ITD. The following interface configuration is used with this topology.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981200"/>
            <a:ext cx="4178300" cy="4339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interface Port-channel11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nameif aggregate</a:t>
            </a:r>
          </a:p>
          <a:p>
            <a:r>
              <a:rPr lang="en-US" sz="1200" dirty="0">
                <a:latin typeface="Courier"/>
                <a:cs typeface="Courier"/>
              </a:rPr>
              <a:t> security-level 100</a:t>
            </a:r>
          </a:p>
          <a:p>
            <a:r>
              <a:rPr lang="en-US" sz="1200" dirty="0">
                <a:latin typeface="Courier"/>
                <a:cs typeface="Courier"/>
              </a:rPr>
              <a:t> no ip address</a:t>
            </a:r>
          </a:p>
          <a:p>
            <a:r>
              <a:rPr lang="en-US" sz="1200" dirty="0">
                <a:latin typeface="Courier"/>
                <a:cs typeface="Courier"/>
              </a:rPr>
              <a:t>!</a:t>
            </a:r>
          </a:p>
          <a:p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interface Port-</a:t>
            </a:r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channel11.100</a:t>
            </a:r>
            <a:endParaRPr lang="en-US" sz="1200" dirty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description OUTSIDE</a:t>
            </a:r>
          </a:p>
          <a:p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 vlan 100</a:t>
            </a:r>
          </a:p>
          <a:p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 nameif outside</a:t>
            </a:r>
          </a:p>
          <a:p>
            <a:r>
              <a:rPr lang="en-US" sz="1200" dirty="0">
                <a:latin typeface="Courier"/>
                <a:cs typeface="Courier"/>
              </a:rPr>
              <a:t> security-level 100</a:t>
            </a:r>
          </a:p>
          <a:p>
            <a:r>
              <a:rPr lang="en-US" sz="1200" dirty="0">
                <a:latin typeface="Courier"/>
                <a:cs typeface="Courier"/>
              </a:rPr>
              <a:t> ip address 10.0.0.111 255.255.255.0 </a:t>
            </a:r>
          </a:p>
          <a:p>
            <a:r>
              <a:rPr lang="en-US" sz="1200" dirty="0" smtClean="0">
                <a:latin typeface="Courier"/>
                <a:cs typeface="Courier"/>
              </a:rPr>
              <a:t>!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interface Port-</a:t>
            </a:r>
            <a:r>
              <a:rPr lang="en-US" sz="1200" dirty="0" smtClean="0">
                <a:solidFill>
                  <a:srgbClr val="0000FF"/>
                </a:solidFill>
                <a:latin typeface="Courier"/>
                <a:cs typeface="Courier"/>
              </a:rPr>
              <a:t>channel11.101</a:t>
            </a:r>
          </a:p>
          <a:p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dirty="0">
                <a:latin typeface="Courier"/>
                <a:cs typeface="Courier"/>
              </a:rPr>
              <a:t>description INSIDE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vlan 101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nameif inside</a:t>
            </a:r>
          </a:p>
          <a:p>
            <a:r>
              <a:rPr lang="en-US" sz="1200" dirty="0">
                <a:latin typeface="Courier"/>
                <a:cs typeface="Courier"/>
              </a:rPr>
              <a:t> security-level 100</a:t>
            </a:r>
          </a:p>
          <a:p>
            <a:r>
              <a:rPr lang="en-US" sz="1200" dirty="0">
                <a:latin typeface="Courier"/>
                <a:cs typeface="Courier"/>
              </a:rPr>
              <a:t> ip address 10.1.0.111 255.255.255.0 </a:t>
            </a:r>
          </a:p>
          <a:p>
            <a:r>
              <a:rPr lang="en-US" sz="1200" dirty="0" smtClean="0">
                <a:latin typeface="Courier"/>
                <a:cs typeface="Courier"/>
              </a:rPr>
              <a:t>!</a:t>
            </a:r>
          </a:p>
          <a:p>
            <a:r>
              <a:rPr lang="en-US" sz="1200" dirty="0">
                <a:latin typeface="Courier"/>
                <a:cs typeface="Courier"/>
              </a:rPr>
              <a:t>same-security-traffic permit inter-</a:t>
            </a:r>
            <a:r>
              <a:rPr lang="en-US" sz="1200" dirty="0" smtClean="0">
                <a:latin typeface="Courier"/>
                <a:cs typeface="Courier"/>
              </a:rPr>
              <a:t>interface</a:t>
            </a:r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10100" y="2133600"/>
            <a:ext cx="4318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"/>
                <a:cs typeface="Courier"/>
              </a:rPr>
              <a:t>interface </a:t>
            </a:r>
            <a:r>
              <a:rPr lang="en-US" sz="1200" dirty="0" smtClean="0">
                <a:latin typeface="Courier"/>
                <a:cs typeface="Courier"/>
              </a:rPr>
              <a:t>TenGigabitEthernet0/6</a:t>
            </a:r>
          </a:p>
          <a:p>
            <a:r>
              <a:rPr lang="en-US" sz="1200" dirty="0">
                <a:latin typeface="Courier"/>
                <a:cs typeface="Courier"/>
              </a:rPr>
              <a:t> description </a:t>
            </a:r>
            <a:r>
              <a:rPr lang="en-US" sz="1200" dirty="0" smtClean="0">
                <a:latin typeface="Courier"/>
                <a:cs typeface="Courier"/>
              </a:rPr>
              <a:t>CONNECTED_TO_SWITCH-A-VPC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channel-group 11 mode </a:t>
            </a:r>
            <a:r>
              <a:rPr lang="en-US" sz="1200" dirty="0" smtClean="0">
                <a:latin typeface="Courier"/>
                <a:cs typeface="Courier"/>
              </a:rPr>
              <a:t>active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no </a:t>
            </a:r>
            <a:r>
              <a:rPr lang="en-US" sz="1200" dirty="0" err="1">
                <a:latin typeface="Courier"/>
                <a:cs typeface="Courier"/>
              </a:rPr>
              <a:t>nameif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no security-</a:t>
            </a:r>
            <a:r>
              <a:rPr lang="en-US" sz="1200" dirty="0" smtClean="0">
                <a:latin typeface="Courier"/>
                <a:cs typeface="Courier"/>
              </a:rPr>
              <a:t>level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</a:t>
            </a:r>
            <a:r>
              <a:rPr lang="en-US" sz="1200" dirty="0" smtClean="0">
                <a:latin typeface="Courier"/>
                <a:cs typeface="Courier"/>
              </a:rPr>
              <a:t>TenGigabitEthernet0/7</a:t>
            </a:r>
          </a:p>
          <a:p>
            <a:r>
              <a:rPr lang="en-US" sz="1200" dirty="0">
                <a:latin typeface="Courier"/>
                <a:cs typeface="Courier"/>
              </a:rPr>
              <a:t> description CONNECTED_TO_SWITCH</a:t>
            </a:r>
            <a:r>
              <a:rPr lang="en-US" sz="1200" dirty="0" smtClean="0">
                <a:latin typeface="Courier"/>
                <a:cs typeface="Courier"/>
              </a:rPr>
              <a:t>-B-VPC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channel-group 11 mode active </a:t>
            </a:r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no </a:t>
            </a:r>
            <a:r>
              <a:rPr lang="en-US" sz="1200" dirty="0" err="1">
                <a:latin typeface="Courier"/>
                <a:cs typeface="Courier"/>
              </a:rPr>
              <a:t>nameif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no security-level</a:t>
            </a:r>
          </a:p>
        </p:txBody>
      </p:sp>
    </p:spTree>
    <p:extLst>
      <p:ext uri="{BB962C8B-B14F-4D97-AF65-F5344CB8AC3E}">
        <p14:creationId xmlns:p14="http://schemas.microsoft.com/office/powerpoint/2010/main" val="245559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86868" y="25908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 smtClean="0">
                <a:solidFill>
                  <a:schemeClr val="accent1"/>
                </a:solidFill>
                <a:cs typeface="Arial"/>
              </a:rPr>
              <a:t>Single VDC (non-</a:t>
            </a:r>
            <a:r>
              <a:rPr lang="en-US" sz="3600" dirty="0" err="1" smtClean="0">
                <a:solidFill>
                  <a:schemeClr val="accent1"/>
                </a:solidFill>
                <a:cs typeface="Arial"/>
              </a:rPr>
              <a:t>FWoS</a:t>
            </a:r>
            <a:r>
              <a:rPr lang="en-US" sz="3600" dirty="0" smtClean="0">
                <a:solidFill>
                  <a:schemeClr val="accent1"/>
                </a:solidFill>
                <a:cs typeface="Arial"/>
              </a:rPr>
              <a:t>) </a:t>
            </a:r>
          </a:p>
          <a:p>
            <a:pPr>
              <a:defRPr/>
            </a:pPr>
            <a:r>
              <a:rPr lang="en-US" sz="3600" dirty="0" smtClean="0">
                <a:solidFill>
                  <a:schemeClr val="accent1"/>
                </a:solidFill>
                <a:cs typeface="Arial"/>
              </a:rPr>
              <a:t>Topology</a:t>
            </a:r>
            <a:endParaRPr lang="en-US" sz="36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39268" y="39116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000" dirty="0" smtClean="0">
                <a:solidFill>
                  <a:schemeClr val="accent1"/>
                </a:solidFill>
                <a:cs typeface="Arial"/>
              </a:rPr>
              <a:t>Physical separation of traffic using separate ASA interfaces for Inside and Outside networks.</a:t>
            </a:r>
            <a:endParaRPr lang="en-US" sz="20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73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68" y="1682088"/>
            <a:ext cx="2263973" cy="2062283"/>
          </a:xfrm>
          <a:prstGeom prst="rect">
            <a:avLst/>
          </a:prstGeom>
        </p:spPr>
      </p:pic>
      <p:cxnSp>
        <p:nvCxnSpPr>
          <p:cNvPr id="105" name="Straight Connector 104"/>
          <p:cNvCxnSpPr/>
          <p:nvPr/>
        </p:nvCxnSpPr>
        <p:spPr>
          <a:xfrm flipH="1" flipV="1">
            <a:off x="5746456" y="3189154"/>
            <a:ext cx="606778" cy="72269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/>
          <p:cNvCxnSpPr/>
          <p:nvPr/>
        </p:nvCxnSpPr>
        <p:spPr>
          <a:xfrm flipV="1">
            <a:off x="2592142" y="3224391"/>
            <a:ext cx="730638" cy="687454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4863753" y="3261434"/>
            <a:ext cx="1465227" cy="725859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547220" y="3198938"/>
            <a:ext cx="1486009" cy="68745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5693258" y="3243268"/>
            <a:ext cx="619892" cy="725859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040516" y="2551410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839830" y="2544845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610953" y="2549984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ASA3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462512" y="2549984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ASA4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2676057" y="2942945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.111</a:t>
            </a:r>
          </a:p>
        </p:txBody>
      </p:sp>
      <p:cxnSp>
        <p:nvCxnSpPr>
          <p:cNvPr id="77" name="Straight Connector 76"/>
          <p:cNvCxnSpPr/>
          <p:nvPr/>
        </p:nvCxnSpPr>
        <p:spPr>
          <a:xfrm flipH="1" flipV="1">
            <a:off x="4922493" y="3224391"/>
            <a:ext cx="1465227" cy="7258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2657441" y="3224391"/>
            <a:ext cx="1486009" cy="687454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2496775" y="3224391"/>
            <a:ext cx="730638" cy="68745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itle 1"/>
          <p:cNvSpPr txBox="1">
            <a:spLocks/>
          </p:cNvSpPr>
          <p:nvPr/>
        </p:nvSpPr>
        <p:spPr>
          <a:xfrm>
            <a:off x="186868" y="3556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 smtClean="0">
                <a:solidFill>
                  <a:schemeClr val="accent1"/>
                </a:solidFill>
                <a:cs typeface="Arial"/>
              </a:rPr>
              <a:t>ITD ‘Single VDC’ Topology</a:t>
            </a:r>
          </a:p>
          <a:p>
            <a:pPr algn="l">
              <a:defRPr/>
            </a:pPr>
            <a:r>
              <a:rPr lang="en-US" sz="2000" b="1" i="1" dirty="0" smtClean="0">
                <a:cs typeface="Arial"/>
              </a:rPr>
              <a:t>     NXOS GBR 7.2 L3 Over VPC</a:t>
            </a:r>
            <a:endParaRPr lang="en-US" sz="2000" b="1" i="1" dirty="0">
              <a:cs typeface="Arial"/>
            </a:endParaRPr>
          </a:p>
        </p:txBody>
      </p:sp>
      <p:sp>
        <p:nvSpPr>
          <p:cNvPr id="93" name="Line 6"/>
          <p:cNvSpPr>
            <a:spLocks noChangeShapeType="1"/>
          </p:cNvSpPr>
          <p:nvPr/>
        </p:nvSpPr>
        <p:spPr bwMode="auto">
          <a:xfrm flipH="1" flipV="1">
            <a:off x="2862094" y="4524643"/>
            <a:ext cx="3371717" cy="0"/>
          </a:xfrm>
          <a:prstGeom prst="line">
            <a:avLst/>
          </a:prstGeom>
          <a:noFill/>
          <a:ln w="38100" cmpd="sng">
            <a:solidFill>
              <a:schemeClr val="tx1">
                <a:lumMod val="65000"/>
                <a:lumOff val="35000"/>
              </a:schemeClr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7" name="Line 6"/>
          <p:cNvSpPr>
            <a:spLocks noChangeShapeType="1"/>
          </p:cNvSpPr>
          <p:nvPr/>
        </p:nvSpPr>
        <p:spPr bwMode="auto">
          <a:xfrm flipH="1" flipV="1">
            <a:off x="2819052" y="4489133"/>
            <a:ext cx="3371717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2993947" y="4558680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Sw1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DC1-N7K-7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101511" y="4565959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Sw2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DC1-N7K-8</a:t>
            </a:r>
          </a:p>
        </p:txBody>
      </p:sp>
      <p:cxnSp>
        <p:nvCxnSpPr>
          <p:cNvPr id="124" name="Straight Connector 123"/>
          <p:cNvCxnSpPr/>
          <p:nvPr/>
        </p:nvCxnSpPr>
        <p:spPr>
          <a:xfrm flipH="1">
            <a:off x="3623293" y="3872959"/>
            <a:ext cx="1866209" cy="0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arrow" w="sm" len="sm"/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 flipV="1">
            <a:off x="3290225" y="3257797"/>
            <a:ext cx="3030453" cy="725858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 flipV="1">
            <a:off x="4078152" y="3215040"/>
            <a:ext cx="2275082" cy="71164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651747" y="3688293"/>
            <a:ext cx="1683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i="1" dirty="0" smtClean="0">
                <a:latin typeface="Lantinghei TC Extralight"/>
                <a:cs typeface="Lantinghei TC Extralight"/>
              </a:rPr>
              <a:t>2 Separate VPC trunks</a:t>
            </a:r>
          </a:p>
          <a:p>
            <a:pPr algn="ctr"/>
            <a:r>
              <a:rPr lang="en-US" sz="800" i="1" dirty="0" smtClean="0">
                <a:latin typeface="Lantinghei TC Extralight"/>
                <a:cs typeface="Lantinghei TC Extralight"/>
              </a:rPr>
              <a:t>connect to each firewall</a:t>
            </a:r>
            <a:endParaRPr lang="en-US" sz="800" i="1" dirty="0">
              <a:latin typeface="Lantinghei TC Extralight"/>
              <a:cs typeface="Lantinghei TC Extralight"/>
            </a:endParaRPr>
          </a:p>
        </p:txBody>
      </p:sp>
      <p:cxnSp>
        <p:nvCxnSpPr>
          <p:cNvPr id="94" name="Straight Connector 93"/>
          <p:cNvCxnSpPr/>
          <p:nvPr/>
        </p:nvCxnSpPr>
        <p:spPr>
          <a:xfrm flipV="1">
            <a:off x="2657441" y="3215040"/>
            <a:ext cx="2260200" cy="69680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flipV="1">
            <a:off x="2689515" y="3261434"/>
            <a:ext cx="2295802" cy="711647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V="1">
            <a:off x="2785375" y="3257797"/>
            <a:ext cx="3057285" cy="74007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flipV="1">
            <a:off x="2689515" y="3201793"/>
            <a:ext cx="3057285" cy="7400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 flipH="1" flipV="1">
            <a:off x="3352415" y="3198703"/>
            <a:ext cx="3030453" cy="72585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 flipH="1" flipV="1">
            <a:off x="4045596" y="3272025"/>
            <a:ext cx="2275082" cy="711646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TextBox 117"/>
          <p:cNvSpPr txBox="1"/>
          <p:nvPr/>
        </p:nvSpPr>
        <p:spPr>
          <a:xfrm>
            <a:off x="3477873" y="2939231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.112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218158" y="2939231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.113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5101511" y="2942945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.114</a:t>
            </a:r>
          </a:p>
        </p:txBody>
      </p:sp>
      <p:pic>
        <p:nvPicPr>
          <p:cNvPr id="127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496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355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933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502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7" name="Rounded Rectangle 146"/>
          <p:cNvSpPr/>
          <p:nvPr/>
        </p:nvSpPr>
        <p:spPr>
          <a:xfrm>
            <a:off x="440483" y="3690457"/>
            <a:ext cx="1687801" cy="909777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r"/>
            <a:r>
              <a:rPr lang="en-US" sz="800" dirty="0">
                <a:latin typeface="Lantinghei TC Demibold"/>
                <a:cs typeface="Lantinghei TC Demibold"/>
              </a:rPr>
              <a:t/>
            </a:r>
            <a:br>
              <a:rPr lang="en-US" sz="800" dirty="0"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VLAN 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10.0.0.17</a:t>
            </a:r>
            <a:b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FW_OUTSIDE</a:t>
            </a:r>
          </a:p>
          <a:p>
            <a:pPr algn="r"/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VLAN 101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10.1.0.17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48" name="Rounded Rectangle 147"/>
          <p:cNvSpPr/>
          <p:nvPr/>
        </p:nvSpPr>
        <p:spPr>
          <a:xfrm>
            <a:off x="440483" y="4774109"/>
            <a:ext cx="1687801" cy="1121452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r"/>
            <a:endParaRPr lang="en-US" sz="800" dirty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10.100.0.1 (HSRP)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/>
            </a:r>
            <a:b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</a:b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VRF FW_OUTSIDE</a:t>
            </a:r>
          </a:p>
          <a:p>
            <a:pPr algn="r"/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1101 – 10.101.0.1 (HSRP)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900" b="1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149" name="Rounded Rectangle 148"/>
          <p:cNvSpPr/>
          <p:nvPr/>
        </p:nvSpPr>
        <p:spPr>
          <a:xfrm>
            <a:off x="440483" y="4755543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ITD Ingress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52" name="Rounded Rectangle 151"/>
          <p:cNvSpPr/>
          <p:nvPr/>
        </p:nvSpPr>
        <p:spPr>
          <a:xfrm>
            <a:off x="6499035" y="1647906"/>
            <a:ext cx="1858802" cy="1714305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b="1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Outside 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Port-Channel 21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VLAN 100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Outside</a:t>
            </a:r>
          </a:p>
          <a:p>
            <a:pPr algn="ctr"/>
            <a:r>
              <a:rPr lang="en-US" sz="800" dirty="0">
                <a:solidFill>
                  <a:srgbClr val="000000"/>
                </a:solidFill>
                <a:latin typeface="Lantinghei TC Demibold"/>
                <a:cs typeface="Lantinghei TC Demibold"/>
              </a:rPr>
              <a:t>10.0.0.111 – 114/</a:t>
            </a:r>
            <a:r>
              <a:rPr lang="en-US" sz="800" dirty="0" smtClean="0">
                <a:solidFill>
                  <a:srgbClr val="000000"/>
                </a:solidFill>
                <a:latin typeface="Lantinghei TC Demibold"/>
                <a:cs typeface="Lantinghei TC Demibold"/>
              </a:rPr>
              <a:t>24</a:t>
            </a:r>
          </a:p>
          <a:p>
            <a:pPr algn="ctr"/>
            <a:endParaRPr lang="en-US" sz="800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Inside</a:t>
            </a: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Port-Channel 11</a:t>
            </a: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VLAN 101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>
                <a:solidFill>
                  <a:srgbClr val="000000"/>
                </a:solidFill>
                <a:latin typeface="Lantinghei TC Demibold"/>
                <a:cs typeface="Lantinghei TC Demibold"/>
              </a:rPr>
              <a:t>10.1.0.111 – 114/24</a:t>
            </a:r>
          </a:p>
          <a:p>
            <a:pPr algn="ctr"/>
            <a:endParaRPr lang="en-US" sz="800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53" name="Rounded Rectangle 152"/>
          <p:cNvSpPr/>
          <p:nvPr/>
        </p:nvSpPr>
        <p:spPr>
          <a:xfrm>
            <a:off x="6491203" y="1647905"/>
            <a:ext cx="1858802" cy="297139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Firewall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pic>
        <p:nvPicPr>
          <p:cNvPr id="155" name="Picture 20" descr="C:\Users\ecoffey\AppData\Local\Temp\Rar$DRa0.539\30037_Device_IOS_SLB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426" y="3790403"/>
            <a:ext cx="739018" cy="60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Picture 20" descr="C:\Users\ecoffey\AppData\Local\Temp\Rar$DRa0.539\30037_Device_IOS_SLB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667" y="3790403"/>
            <a:ext cx="739018" cy="652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7" name="Rounded Rectangle 156"/>
          <p:cNvSpPr/>
          <p:nvPr/>
        </p:nvSpPr>
        <p:spPr>
          <a:xfrm>
            <a:off x="440483" y="3690676"/>
            <a:ext cx="1687801" cy="208680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Transit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58" name="Rounded Rectangle 157"/>
          <p:cNvSpPr/>
          <p:nvPr/>
        </p:nvSpPr>
        <p:spPr>
          <a:xfrm>
            <a:off x="6854418" y="3698212"/>
            <a:ext cx="1687801" cy="909777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sz="800" dirty="0">
                <a:latin typeface="Lantinghei TC Demibold"/>
                <a:cs typeface="Lantinghei TC Demibold"/>
              </a:rPr>
              <a:t/>
            </a:r>
            <a:br>
              <a:rPr lang="en-US" sz="800" dirty="0"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VLAN 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10.0.0.18 </a:t>
            </a:r>
          </a:p>
          <a:p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FW_OUTSIDE</a:t>
            </a:r>
          </a:p>
          <a:p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Vl101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10.1.0.18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59" name="Rounded Rectangle 158"/>
          <p:cNvSpPr/>
          <p:nvPr/>
        </p:nvSpPr>
        <p:spPr>
          <a:xfrm>
            <a:off x="6854418" y="3698431"/>
            <a:ext cx="1687801" cy="208680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Transit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62" name="Rounded Rectangle 161"/>
          <p:cNvSpPr/>
          <p:nvPr/>
        </p:nvSpPr>
        <p:spPr>
          <a:xfrm>
            <a:off x="6872432" y="4825267"/>
            <a:ext cx="1687801" cy="1121452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endParaRPr lang="en-US" sz="800" dirty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10.100.0.1 (HSRP)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/>
            </a:r>
            <a:b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</a:b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VRF FW_OUTSIDE</a:t>
            </a:r>
          </a:p>
          <a:p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1101 – 10.101.0.1 (HSRP)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endParaRPr lang="en-US" sz="800" dirty="0" smtClean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endParaRPr lang="en-US" sz="900" b="1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163" name="Rounded Rectangle 162"/>
          <p:cNvSpPr/>
          <p:nvPr/>
        </p:nvSpPr>
        <p:spPr>
          <a:xfrm>
            <a:off x="6872432" y="4806701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ITD Ingress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pic>
        <p:nvPicPr>
          <p:cNvPr id="170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496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435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147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502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" name="TextBox 173"/>
          <p:cNvSpPr txBox="1"/>
          <p:nvPr/>
        </p:nvSpPr>
        <p:spPr>
          <a:xfrm>
            <a:off x="2516391" y="2276102"/>
            <a:ext cx="1178003" cy="338540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800" i="1" dirty="0" smtClean="0">
                <a:solidFill>
                  <a:srgbClr val="FF0000"/>
                </a:solidFill>
                <a:latin typeface="Lantinghei TC Extralight"/>
                <a:cs typeface="Lantinghei TC Extralight"/>
              </a:rPr>
              <a:t>10.0.0.111 Outside</a:t>
            </a:r>
          </a:p>
          <a:p>
            <a:pPr algn="ctr"/>
            <a:r>
              <a:rPr lang="en-US" sz="8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10.1.0.111 Inside</a:t>
            </a:r>
          </a:p>
        </p:txBody>
      </p:sp>
      <p:sp>
        <p:nvSpPr>
          <p:cNvPr id="175" name="Line 6"/>
          <p:cNvSpPr>
            <a:spLocks noChangeShapeType="1"/>
          </p:cNvSpPr>
          <p:nvPr/>
        </p:nvSpPr>
        <p:spPr bwMode="auto">
          <a:xfrm flipH="1" flipV="1">
            <a:off x="2891897" y="4451425"/>
            <a:ext cx="3371717" cy="0"/>
          </a:xfrm>
          <a:prstGeom prst="line">
            <a:avLst/>
          </a:prstGeom>
          <a:noFill/>
          <a:ln w="38100" cmpd="sng">
            <a:solidFill>
              <a:srgbClr val="595959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6" name="Line 6"/>
          <p:cNvSpPr>
            <a:spLocks noChangeShapeType="1"/>
          </p:cNvSpPr>
          <p:nvPr/>
        </p:nvSpPr>
        <p:spPr bwMode="auto">
          <a:xfrm flipH="1" flipV="1">
            <a:off x="2848855" y="4415915"/>
            <a:ext cx="3371717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8" name="TextBox 177"/>
          <p:cNvSpPr txBox="1"/>
          <p:nvPr/>
        </p:nvSpPr>
        <p:spPr>
          <a:xfrm>
            <a:off x="3815628" y="4558680"/>
            <a:ext cx="1178003" cy="215429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800" i="1" dirty="0" smtClean="0">
                <a:latin typeface="Lantinghei TC Extralight"/>
                <a:cs typeface="Lantinghei TC Extralight"/>
              </a:rPr>
              <a:t>VPC Peer Link</a:t>
            </a:r>
          </a:p>
        </p:txBody>
      </p:sp>
      <p:sp>
        <p:nvSpPr>
          <p:cNvPr id="179" name="Oval 10"/>
          <p:cNvSpPr>
            <a:spLocks noChangeArrowheads="1"/>
          </p:cNvSpPr>
          <p:nvPr/>
        </p:nvSpPr>
        <p:spPr bwMode="auto">
          <a:xfrm>
            <a:off x="4395115" y="4336640"/>
            <a:ext cx="111615" cy="249488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7772400" y="-63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4" name="Line 2"/>
          <p:cNvSpPr>
            <a:spLocks noChangeShapeType="1"/>
          </p:cNvSpPr>
          <p:nvPr/>
        </p:nvSpPr>
        <p:spPr bwMode="auto">
          <a:xfrm>
            <a:off x="2729419" y="4524639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5" name="Line 2"/>
          <p:cNvSpPr>
            <a:spLocks noChangeShapeType="1"/>
          </p:cNvSpPr>
          <p:nvPr/>
        </p:nvSpPr>
        <p:spPr bwMode="auto">
          <a:xfrm>
            <a:off x="2685724" y="4524643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6" name="Line 2"/>
          <p:cNvSpPr>
            <a:spLocks noChangeShapeType="1"/>
          </p:cNvSpPr>
          <p:nvPr/>
        </p:nvSpPr>
        <p:spPr bwMode="auto">
          <a:xfrm>
            <a:off x="2640519" y="4524635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7" name="Line 2"/>
          <p:cNvSpPr>
            <a:spLocks noChangeShapeType="1"/>
          </p:cNvSpPr>
          <p:nvPr/>
        </p:nvSpPr>
        <p:spPr bwMode="auto">
          <a:xfrm>
            <a:off x="2596824" y="4524639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8" name="Line 2"/>
          <p:cNvSpPr>
            <a:spLocks noChangeShapeType="1"/>
          </p:cNvSpPr>
          <p:nvPr/>
        </p:nvSpPr>
        <p:spPr bwMode="auto">
          <a:xfrm>
            <a:off x="2560086" y="4524631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9" name="Line 2"/>
          <p:cNvSpPr>
            <a:spLocks noChangeShapeType="1"/>
          </p:cNvSpPr>
          <p:nvPr/>
        </p:nvSpPr>
        <p:spPr bwMode="auto">
          <a:xfrm>
            <a:off x="2516391" y="4524635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0" name="Line 2"/>
          <p:cNvSpPr>
            <a:spLocks noChangeShapeType="1"/>
          </p:cNvSpPr>
          <p:nvPr/>
        </p:nvSpPr>
        <p:spPr bwMode="auto">
          <a:xfrm>
            <a:off x="2475419" y="4524643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31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464" y="3872959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2" name="Oval 181"/>
          <p:cNvSpPr/>
          <p:nvPr/>
        </p:nvSpPr>
        <p:spPr>
          <a:xfrm>
            <a:off x="2312585" y="4724754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sp>
        <p:nvSpPr>
          <p:cNvPr id="191" name="Line 2"/>
          <p:cNvSpPr>
            <a:spLocks noChangeShapeType="1"/>
          </p:cNvSpPr>
          <p:nvPr/>
        </p:nvSpPr>
        <p:spPr bwMode="auto">
          <a:xfrm>
            <a:off x="6486218" y="4586132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2" name="Line 2"/>
          <p:cNvSpPr>
            <a:spLocks noChangeShapeType="1"/>
          </p:cNvSpPr>
          <p:nvPr/>
        </p:nvSpPr>
        <p:spPr bwMode="auto">
          <a:xfrm>
            <a:off x="6442523" y="4586136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3" name="Line 2"/>
          <p:cNvSpPr>
            <a:spLocks noChangeShapeType="1"/>
          </p:cNvSpPr>
          <p:nvPr/>
        </p:nvSpPr>
        <p:spPr bwMode="auto">
          <a:xfrm>
            <a:off x="6397318" y="4586128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4" name="Line 2"/>
          <p:cNvSpPr>
            <a:spLocks noChangeShapeType="1"/>
          </p:cNvSpPr>
          <p:nvPr/>
        </p:nvSpPr>
        <p:spPr bwMode="auto">
          <a:xfrm>
            <a:off x="6353623" y="4586132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5" name="Line 2"/>
          <p:cNvSpPr>
            <a:spLocks noChangeShapeType="1"/>
          </p:cNvSpPr>
          <p:nvPr/>
        </p:nvSpPr>
        <p:spPr bwMode="auto">
          <a:xfrm>
            <a:off x="6316885" y="4586124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6" name="Line 2"/>
          <p:cNvSpPr>
            <a:spLocks noChangeShapeType="1"/>
          </p:cNvSpPr>
          <p:nvPr/>
        </p:nvSpPr>
        <p:spPr bwMode="auto">
          <a:xfrm>
            <a:off x="6273190" y="4586128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7" name="Line 2"/>
          <p:cNvSpPr>
            <a:spLocks noChangeShapeType="1"/>
          </p:cNvSpPr>
          <p:nvPr/>
        </p:nvSpPr>
        <p:spPr bwMode="auto">
          <a:xfrm>
            <a:off x="6232218" y="4586136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32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865" y="3894962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3" name="Picture 18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159" y="5464642"/>
            <a:ext cx="4524259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" name="Oval 199"/>
          <p:cNvSpPr/>
          <p:nvPr/>
        </p:nvSpPr>
        <p:spPr>
          <a:xfrm>
            <a:off x="6092883" y="4761570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sp>
        <p:nvSpPr>
          <p:cNvPr id="82" name="Oval 10"/>
          <p:cNvSpPr>
            <a:spLocks noChangeArrowheads="1"/>
          </p:cNvSpPr>
          <p:nvPr/>
        </p:nvSpPr>
        <p:spPr bwMode="auto">
          <a:xfrm>
            <a:off x="3067273" y="3178072"/>
            <a:ext cx="410600" cy="73936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" name="Oval 10"/>
          <p:cNvSpPr>
            <a:spLocks noChangeArrowheads="1"/>
          </p:cNvSpPr>
          <p:nvPr/>
        </p:nvSpPr>
        <p:spPr bwMode="auto">
          <a:xfrm>
            <a:off x="3147115" y="3220828"/>
            <a:ext cx="410600" cy="73936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" name="Oval 10"/>
          <p:cNvSpPr>
            <a:spLocks noChangeArrowheads="1"/>
          </p:cNvSpPr>
          <p:nvPr/>
        </p:nvSpPr>
        <p:spPr bwMode="auto">
          <a:xfrm>
            <a:off x="3872852" y="3182103"/>
            <a:ext cx="410600" cy="73936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" name="Oval 10"/>
          <p:cNvSpPr>
            <a:spLocks noChangeArrowheads="1"/>
          </p:cNvSpPr>
          <p:nvPr/>
        </p:nvSpPr>
        <p:spPr bwMode="auto">
          <a:xfrm>
            <a:off x="3872852" y="3235057"/>
            <a:ext cx="410600" cy="73936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" name="Oval 10"/>
          <p:cNvSpPr>
            <a:spLocks noChangeArrowheads="1"/>
          </p:cNvSpPr>
          <p:nvPr/>
        </p:nvSpPr>
        <p:spPr bwMode="auto">
          <a:xfrm>
            <a:off x="4690911" y="3258586"/>
            <a:ext cx="410600" cy="73936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" name="Oval 10"/>
          <p:cNvSpPr>
            <a:spLocks noChangeArrowheads="1"/>
          </p:cNvSpPr>
          <p:nvPr/>
        </p:nvSpPr>
        <p:spPr bwMode="auto">
          <a:xfrm>
            <a:off x="5541156" y="3238129"/>
            <a:ext cx="410600" cy="73936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" name="Oval 10"/>
          <p:cNvSpPr>
            <a:spLocks noChangeArrowheads="1"/>
          </p:cNvSpPr>
          <p:nvPr/>
        </p:nvSpPr>
        <p:spPr bwMode="auto">
          <a:xfrm>
            <a:off x="4754246" y="3198978"/>
            <a:ext cx="410600" cy="73936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" name="Oval 10"/>
          <p:cNvSpPr>
            <a:spLocks noChangeArrowheads="1"/>
          </p:cNvSpPr>
          <p:nvPr/>
        </p:nvSpPr>
        <p:spPr bwMode="auto">
          <a:xfrm>
            <a:off x="5578067" y="3194215"/>
            <a:ext cx="410600" cy="73936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" name="TextBox 97"/>
          <p:cNvSpPr txBox="1"/>
          <p:nvPr/>
        </p:nvSpPr>
        <p:spPr>
          <a:xfrm>
            <a:off x="656383" y="1466659"/>
            <a:ext cx="1178003" cy="215429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800" b="1" i="1" u="sng" dirty="0" smtClean="0">
                <a:solidFill>
                  <a:srgbClr val="000000"/>
                </a:solidFill>
                <a:latin typeface="Lantinghei TC Extralight"/>
                <a:cs typeface="Lantinghei TC Extralight"/>
              </a:rPr>
              <a:t>Logical View</a:t>
            </a:r>
          </a:p>
        </p:txBody>
      </p:sp>
    </p:spTree>
    <p:extLst>
      <p:ext uri="{BB962C8B-B14F-4D97-AF65-F5344CB8AC3E}">
        <p14:creationId xmlns:p14="http://schemas.microsoft.com/office/powerpoint/2010/main" val="154890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animBg="1"/>
      <p:bldP spid="148" grpId="0" animBg="1"/>
      <p:bldP spid="149" grpId="0" animBg="1"/>
      <p:bldP spid="152" grpId="0" animBg="1"/>
      <p:bldP spid="153" grpId="0" animBg="1"/>
      <p:bldP spid="157" grpId="0" animBg="1"/>
      <p:bldP spid="158" grpId="0" animBg="1"/>
      <p:bldP spid="159" grpId="0" animBg="1"/>
      <p:bldP spid="162" grpId="0" animBg="1"/>
      <p:bldP spid="16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68" y="1682088"/>
            <a:ext cx="2263973" cy="2062283"/>
          </a:xfrm>
          <a:prstGeom prst="rect">
            <a:avLst/>
          </a:prstGeom>
        </p:spPr>
      </p:pic>
      <p:sp>
        <p:nvSpPr>
          <p:cNvPr id="80" name="Line 6"/>
          <p:cNvSpPr>
            <a:spLocks noChangeShapeType="1"/>
          </p:cNvSpPr>
          <p:nvPr/>
        </p:nvSpPr>
        <p:spPr bwMode="auto">
          <a:xfrm flipH="1" flipV="1">
            <a:off x="2863913" y="4287802"/>
            <a:ext cx="3371717" cy="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1" name="Line 6"/>
          <p:cNvSpPr>
            <a:spLocks noChangeShapeType="1"/>
          </p:cNvSpPr>
          <p:nvPr/>
        </p:nvSpPr>
        <p:spPr bwMode="auto">
          <a:xfrm flipH="1" flipV="1">
            <a:off x="2820871" y="4252292"/>
            <a:ext cx="3371717" cy="0"/>
          </a:xfrm>
          <a:prstGeom prst="line">
            <a:avLst/>
          </a:prstGeom>
          <a:noFill/>
          <a:ln w="38100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cxnSp>
        <p:nvCxnSpPr>
          <p:cNvPr id="105" name="Straight Connector 104"/>
          <p:cNvCxnSpPr/>
          <p:nvPr/>
        </p:nvCxnSpPr>
        <p:spPr>
          <a:xfrm flipH="1" flipV="1">
            <a:off x="5746456" y="3189154"/>
            <a:ext cx="606778" cy="72269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/>
          <p:cNvCxnSpPr/>
          <p:nvPr/>
        </p:nvCxnSpPr>
        <p:spPr>
          <a:xfrm flipV="1">
            <a:off x="2592142" y="3224391"/>
            <a:ext cx="730638" cy="687454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4807963" y="3257797"/>
            <a:ext cx="1465227" cy="725859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592142" y="3224391"/>
            <a:ext cx="1486009" cy="68745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5694226" y="3250259"/>
            <a:ext cx="619892" cy="725859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040516" y="2551410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839830" y="2544845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610953" y="2549984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ASA3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462512" y="2549984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ASA4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2676057" y="2942945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.111</a:t>
            </a:r>
          </a:p>
        </p:txBody>
      </p:sp>
      <p:cxnSp>
        <p:nvCxnSpPr>
          <p:cNvPr id="77" name="Straight Connector 76"/>
          <p:cNvCxnSpPr/>
          <p:nvPr/>
        </p:nvCxnSpPr>
        <p:spPr>
          <a:xfrm flipH="1" flipV="1">
            <a:off x="4888396" y="3224554"/>
            <a:ext cx="1465227" cy="7258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2685724" y="3268511"/>
            <a:ext cx="1486009" cy="687454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2496775" y="3207508"/>
            <a:ext cx="730638" cy="68745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itle 1"/>
          <p:cNvSpPr txBox="1">
            <a:spLocks/>
          </p:cNvSpPr>
          <p:nvPr/>
        </p:nvSpPr>
        <p:spPr>
          <a:xfrm>
            <a:off x="186868" y="3556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solidFill>
                  <a:schemeClr val="accent1"/>
                </a:solidFill>
                <a:cs typeface="Arial"/>
              </a:rPr>
              <a:t>ITD ‘Single VDC’ Topology</a:t>
            </a:r>
          </a:p>
          <a:p>
            <a:pPr algn="l">
              <a:defRPr/>
            </a:pPr>
            <a:r>
              <a:rPr lang="en-US" sz="2000" b="1" i="1" dirty="0" smtClean="0">
                <a:cs typeface="Arial"/>
              </a:rPr>
              <a:t>     NXOS 6.2.10 – 7.1</a:t>
            </a:r>
            <a:endParaRPr lang="en-US" sz="2000" b="1" i="1" dirty="0">
              <a:cs typeface="Arial"/>
            </a:endParaRPr>
          </a:p>
        </p:txBody>
      </p:sp>
      <p:sp>
        <p:nvSpPr>
          <p:cNvPr id="93" name="Line 6"/>
          <p:cNvSpPr>
            <a:spLocks noChangeShapeType="1"/>
          </p:cNvSpPr>
          <p:nvPr/>
        </p:nvSpPr>
        <p:spPr bwMode="auto">
          <a:xfrm flipH="1" flipV="1">
            <a:off x="2862094" y="4524643"/>
            <a:ext cx="3371717" cy="0"/>
          </a:xfrm>
          <a:prstGeom prst="line">
            <a:avLst/>
          </a:prstGeom>
          <a:noFill/>
          <a:ln w="38100" cmpd="sng">
            <a:solidFill>
              <a:schemeClr val="tx1">
                <a:lumMod val="65000"/>
                <a:lumOff val="35000"/>
              </a:schemeClr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7" name="Line 6"/>
          <p:cNvSpPr>
            <a:spLocks noChangeShapeType="1"/>
          </p:cNvSpPr>
          <p:nvPr/>
        </p:nvSpPr>
        <p:spPr bwMode="auto">
          <a:xfrm flipH="1" flipV="1">
            <a:off x="2819052" y="4489133"/>
            <a:ext cx="3371717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2993947" y="4558680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Sw1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DC1-N7K-7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101511" y="4565959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Sw2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DC1-N7K-8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3477873" y="2939231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.112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218158" y="2939231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.113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5101511" y="2942945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.114</a:t>
            </a:r>
          </a:p>
        </p:txBody>
      </p:sp>
      <p:pic>
        <p:nvPicPr>
          <p:cNvPr id="127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496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355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933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502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7" name="Rounded Rectangle 146"/>
          <p:cNvSpPr/>
          <p:nvPr/>
        </p:nvSpPr>
        <p:spPr>
          <a:xfrm>
            <a:off x="347663" y="3677263"/>
            <a:ext cx="1687801" cy="909777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r"/>
            <a:r>
              <a:rPr lang="en-US" sz="800" dirty="0">
                <a:latin typeface="Lantinghei TC Demibold"/>
                <a:cs typeface="Lantinghei TC Demibold"/>
              </a:rPr>
              <a:t/>
            </a:r>
            <a:br>
              <a:rPr lang="en-US" sz="800" dirty="0"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VLAN 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10.0.0.17</a:t>
            </a:r>
            <a:b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FW_OUTSIDE</a:t>
            </a:r>
          </a:p>
          <a:p>
            <a:pPr algn="r"/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VLAN 101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10.1.0.17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48" name="Rounded Rectangle 147"/>
          <p:cNvSpPr/>
          <p:nvPr/>
        </p:nvSpPr>
        <p:spPr>
          <a:xfrm>
            <a:off x="347663" y="4760915"/>
            <a:ext cx="1687801" cy="1121452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r"/>
            <a:endParaRPr lang="en-US" sz="800" dirty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10.100.0.1 (HSRP)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/>
            </a:r>
            <a:b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</a:b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VRF FW_OUTSIDE</a:t>
            </a:r>
          </a:p>
          <a:p>
            <a:pPr algn="r"/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1101 – 10.101.0.1 (HSRP)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900" b="1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149" name="Rounded Rectangle 148"/>
          <p:cNvSpPr/>
          <p:nvPr/>
        </p:nvSpPr>
        <p:spPr>
          <a:xfrm>
            <a:off x="347663" y="4742349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ITD Ingress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52" name="Rounded Rectangle 151"/>
          <p:cNvSpPr/>
          <p:nvPr/>
        </p:nvSpPr>
        <p:spPr>
          <a:xfrm>
            <a:off x="6488349" y="1309526"/>
            <a:ext cx="1858802" cy="2055974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b="1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b="1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Outside 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TenGigabitEthernet0/6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VLAN 100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Outside</a:t>
            </a:r>
          </a:p>
          <a:p>
            <a:pPr algn="ctr"/>
            <a:r>
              <a:rPr lang="en-US" sz="800" dirty="0">
                <a:solidFill>
                  <a:srgbClr val="000000"/>
                </a:solidFill>
                <a:latin typeface="Lantinghei TC Demibold"/>
                <a:cs typeface="Lantinghei TC Demibold"/>
              </a:rPr>
              <a:t>10.0.0.111 – 114/</a:t>
            </a:r>
            <a:r>
              <a:rPr lang="en-US" sz="800" dirty="0" smtClean="0">
                <a:solidFill>
                  <a:srgbClr val="000000"/>
                </a:solidFill>
                <a:latin typeface="Lantinghei TC Demibold"/>
                <a:cs typeface="Lantinghei TC Demibold"/>
              </a:rPr>
              <a:t>24</a:t>
            </a:r>
          </a:p>
          <a:p>
            <a:pPr algn="ctr"/>
            <a:endParaRPr lang="en-US" sz="800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Inside</a:t>
            </a:r>
          </a:p>
          <a:p>
            <a:pPr algn="ctr"/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TenGigabitEthernet0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/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7</a:t>
            </a: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VLAN 101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>
                <a:solidFill>
                  <a:srgbClr val="000000"/>
                </a:solidFill>
                <a:latin typeface="Lantinghei TC Demibold"/>
                <a:cs typeface="Lantinghei TC Demibold"/>
              </a:rPr>
              <a:t>10.1.0.111 – 114/</a:t>
            </a:r>
            <a:r>
              <a:rPr lang="en-US" sz="800" dirty="0" smtClean="0">
                <a:solidFill>
                  <a:srgbClr val="000000"/>
                </a:solidFill>
                <a:latin typeface="Lantinghei TC Demibold"/>
                <a:cs typeface="Lantinghei TC Demibold"/>
              </a:rPr>
              <a:t>24</a:t>
            </a:r>
          </a:p>
          <a:p>
            <a:pPr algn="ctr"/>
            <a:endParaRPr lang="en-US" sz="800" dirty="0" smtClean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 smtClean="0">
                <a:solidFill>
                  <a:srgbClr val="000000"/>
                </a:solidFill>
                <a:latin typeface="Lantinghei TC Demibold"/>
                <a:cs typeface="Lantinghei TC Demibold"/>
              </a:rPr>
              <a:t>Non-VPC port-channels can also be used.</a:t>
            </a:r>
            <a:endParaRPr lang="en-US" sz="800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53" name="Rounded Rectangle 152"/>
          <p:cNvSpPr/>
          <p:nvPr/>
        </p:nvSpPr>
        <p:spPr>
          <a:xfrm>
            <a:off x="6480517" y="1309525"/>
            <a:ext cx="1858802" cy="297139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Firewall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pic>
        <p:nvPicPr>
          <p:cNvPr id="155" name="Picture 20" descr="C:\Users\ecoffey\AppData\Local\Temp\Rar$DRa0.539\30037_Device_IOS_SLB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426" y="3790403"/>
            <a:ext cx="739018" cy="60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Picture 20" descr="C:\Users\ecoffey\AppData\Local\Temp\Rar$DRa0.539\30037_Device_IOS_SLB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667" y="3790403"/>
            <a:ext cx="739018" cy="652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7" name="Rounded Rectangle 156"/>
          <p:cNvSpPr/>
          <p:nvPr/>
        </p:nvSpPr>
        <p:spPr>
          <a:xfrm>
            <a:off x="347663" y="3677482"/>
            <a:ext cx="1687801" cy="208680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Transit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58" name="Rounded Rectangle 157"/>
          <p:cNvSpPr/>
          <p:nvPr/>
        </p:nvSpPr>
        <p:spPr>
          <a:xfrm>
            <a:off x="6910485" y="3707833"/>
            <a:ext cx="1687801" cy="909777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sz="800" dirty="0">
                <a:latin typeface="Lantinghei TC Demibold"/>
                <a:cs typeface="Lantinghei TC Demibold"/>
              </a:rPr>
              <a:t/>
            </a:r>
            <a:br>
              <a:rPr lang="en-US" sz="800" dirty="0"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VLAN 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10.0.0.18 </a:t>
            </a:r>
          </a:p>
          <a:p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FW_OUTSIDE</a:t>
            </a:r>
          </a:p>
          <a:p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Vl101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10.1.0.18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59" name="Rounded Rectangle 158"/>
          <p:cNvSpPr/>
          <p:nvPr/>
        </p:nvSpPr>
        <p:spPr>
          <a:xfrm>
            <a:off x="6900467" y="3664259"/>
            <a:ext cx="1687801" cy="208680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Transit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62" name="Rounded Rectangle 161"/>
          <p:cNvSpPr/>
          <p:nvPr/>
        </p:nvSpPr>
        <p:spPr>
          <a:xfrm>
            <a:off x="6928499" y="4834888"/>
            <a:ext cx="1687801" cy="1121452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endParaRPr lang="en-US" sz="800" dirty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10.100.0.1 (HSRP)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/>
            </a:r>
            <a:b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</a:b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VRF FW_OUTSIDE</a:t>
            </a:r>
          </a:p>
          <a:p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1101 – 10.101.0.1 (HSRP)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endParaRPr lang="en-US" sz="800" dirty="0" smtClean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endParaRPr lang="en-US" sz="900" b="1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163" name="Rounded Rectangle 162"/>
          <p:cNvSpPr/>
          <p:nvPr/>
        </p:nvSpPr>
        <p:spPr>
          <a:xfrm>
            <a:off x="6928499" y="4816322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ITD Ingress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pic>
        <p:nvPicPr>
          <p:cNvPr id="170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496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435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147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502" y="2770117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5" name="Line 6"/>
          <p:cNvSpPr>
            <a:spLocks noChangeShapeType="1"/>
          </p:cNvSpPr>
          <p:nvPr/>
        </p:nvSpPr>
        <p:spPr bwMode="auto">
          <a:xfrm flipH="1" flipV="1">
            <a:off x="2891897" y="4451425"/>
            <a:ext cx="3371717" cy="0"/>
          </a:xfrm>
          <a:prstGeom prst="line">
            <a:avLst/>
          </a:prstGeom>
          <a:noFill/>
          <a:ln w="38100" cmpd="sng">
            <a:solidFill>
              <a:srgbClr val="595959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6" name="Line 6"/>
          <p:cNvSpPr>
            <a:spLocks noChangeShapeType="1"/>
          </p:cNvSpPr>
          <p:nvPr/>
        </p:nvSpPr>
        <p:spPr bwMode="auto">
          <a:xfrm flipH="1" flipV="1">
            <a:off x="2848855" y="4415915"/>
            <a:ext cx="3371717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8" name="TextBox 177"/>
          <p:cNvSpPr txBox="1"/>
          <p:nvPr/>
        </p:nvSpPr>
        <p:spPr>
          <a:xfrm>
            <a:off x="3815628" y="4558680"/>
            <a:ext cx="1178003" cy="215429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800" i="1" dirty="0" smtClean="0">
                <a:latin typeface="Lantinghei TC Extralight"/>
                <a:cs typeface="Lantinghei TC Extralight"/>
              </a:rPr>
              <a:t>VPC Peer Link</a:t>
            </a:r>
          </a:p>
        </p:txBody>
      </p:sp>
      <p:sp>
        <p:nvSpPr>
          <p:cNvPr id="179" name="Oval 10"/>
          <p:cNvSpPr>
            <a:spLocks noChangeArrowheads="1"/>
          </p:cNvSpPr>
          <p:nvPr/>
        </p:nvSpPr>
        <p:spPr bwMode="auto">
          <a:xfrm>
            <a:off x="4395115" y="4336640"/>
            <a:ext cx="111615" cy="249488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7772400" y="-63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4" name="Line 2"/>
          <p:cNvSpPr>
            <a:spLocks noChangeShapeType="1"/>
          </p:cNvSpPr>
          <p:nvPr/>
        </p:nvSpPr>
        <p:spPr bwMode="auto">
          <a:xfrm>
            <a:off x="2729419" y="4524639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5" name="Line 2"/>
          <p:cNvSpPr>
            <a:spLocks noChangeShapeType="1"/>
          </p:cNvSpPr>
          <p:nvPr/>
        </p:nvSpPr>
        <p:spPr bwMode="auto">
          <a:xfrm>
            <a:off x="2685724" y="4524643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6" name="Line 2"/>
          <p:cNvSpPr>
            <a:spLocks noChangeShapeType="1"/>
          </p:cNvSpPr>
          <p:nvPr/>
        </p:nvSpPr>
        <p:spPr bwMode="auto">
          <a:xfrm>
            <a:off x="2640519" y="4524635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7" name="Line 2"/>
          <p:cNvSpPr>
            <a:spLocks noChangeShapeType="1"/>
          </p:cNvSpPr>
          <p:nvPr/>
        </p:nvSpPr>
        <p:spPr bwMode="auto">
          <a:xfrm>
            <a:off x="2596824" y="4524639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8" name="Line 2"/>
          <p:cNvSpPr>
            <a:spLocks noChangeShapeType="1"/>
          </p:cNvSpPr>
          <p:nvPr/>
        </p:nvSpPr>
        <p:spPr bwMode="auto">
          <a:xfrm>
            <a:off x="2560086" y="4524631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9" name="Line 2"/>
          <p:cNvSpPr>
            <a:spLocks noChangeShapeType="1"/>
          </p:cNvSpPr>
          <p:nvPr/>
        </p:nvSpPr>
        <p:spPr bwMode="auto">
          <a:xfrm>
            <a:off x="2516391" y="4524635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0" name="Line 2"/>
          <p:cNvSpPr>
            <a:spLocks noChangeShapeType="1"/>
          </p:cNvSpPr>
          <p:nvPr/>
        </p:nvSpPr>
        <p:spPr bwMode="auto">
          <a:xfrm>
            <a:off x="2475419" y="4524643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31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464" y="3872959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2" name="Oval 181"/>
          <p:cNvSpPr/>
          <p:nvPr/>
        </p:nvSpPr>
        <p:spPr>
          <a:xfrm>
            <a:off x="2312585" y="4724754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sp>
        <p:nvSpPr>
          <p:cNvPr id="191" name="Line 2"/>
          <p:cNvSpPr>
            <a:spLocks noChangeShapeType="1"/>
          </p:cNvSpPr>
          <p:nvPr/>
        </p:nvSpPr>
        <p:spPr bwMode="auto">
          <a:xfrm>
            <a:off x="6486218" y="4586132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2" name="Line 2"/>
          <p:cNvSpPr>
            <a:spLocks noChangeShapeType="1"/>
          </p:cNvSpPr>
          <p:nvPr/>
        </p:nvSpPr>
        <p:spPr bwMode="auto">
          <a:xfrm>
            <a:off x="6442523" y="4586136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3" name="Line 2"/>
          <p:cNvSpPr>
            <a:spLocks noChangeShapeType="1"/>
          </p:cNvSpPr>
          <p:nvPr/>
        </p:nvSpPr>
        <p:spPr bwMode="auto">
          <a:xfrm>
            <a:off x="6397318" y="4586128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4" name="Line 2"/>
          <p:cNvSpPr>
            <a:spLocks noChangeShapeType="1"/>
          </p:cNvSpPr>
          <p:nvPr/>
        </p:nvSpPr>
        <p:spPr bwMode="auto">
          <a:xfrm>
            <a:off x="6353623" y="4586132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5" name="Line 2"/>
          <p:cNvSpPr>
            <a:spLocks noChangeShapeType="1"/>
          </p:cNvSpPr>
          <p:nvPr/>
        </p:nvSpPr>
        <p:spPr bwMode="auto">
          <a:xfrm>
            <a:off x="6316885" y="4586124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6" name="Line 2"/>
          <p:cNvSpPr>
            <a:spLocks noChangeShapeType="1"/>
          </p:cNvSpPr>
          <p:nvPr/>
        </p:nvSpPr>
        <p:spPr bwMode="auto">
          <a:xfrm>
            <a:off x="6273190" y="4586128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7" name="Line 2"/>
          <p:cNvSpPr>
            <a:spLocks noChangeShapeType="1"/>
          </p:cNvSpPr>
          <p:nvPr/>
        </p:nvSpPr>
        <p:spPr bwMode="auto">
          <a:xfrm>
            <a:off x="6232218" y="4586136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32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865" y="3894962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3" name="Picture 18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159" y="5464642"/>
            <a:ext cx="4524259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" name="Oval 199"/>
          <p:cNvSpPr/>
          <p:nvPr/>
        </p:nvSpPr>
        <p:spPr>
          <a:xfrm>
            <a:off x="6092883" y="4761570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651747" y="3688293"/>
            <a:ext cx="1683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i="1" dirty="0" smtClean="0">
                <a:latin typeface="Lantinghei TC Extralight"/>
                <a:cs typeface="Lantinghei TC Extralight"/>
              </a:rPr>
              <a:t>2 Separate VPC trunks</a:t>
            </a:r>
          </a:p>
          <a:p>
            <a:pPr algn="ctr"/>
            <a:r>
              <a:rPr lang="en-US" sz="800" i="1" dirty="0" smtClean="0">
                <a:latin typeface="Lantinghei TC Extralight"/>
                <a:cs typeface="Lantinghei TC Extralight"/>
              </a:rPr>
              <a:t>connect to each firewall</a:t>
            </a:r>
            <a:endParaRPr lang="en-US" sz="800" i="1" dirty="0">
              <a:latin typeface="Lantinghei TC Extralight"/>
              <a:cs typeface="Lantinghei TC Extralight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 flipH="1">
            <a:off x="3623293" y="3872959"/>
            <a:ext cx="1866209" cy="0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arrow" w="sm" len="sm"/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2516391" y="2276102"/>
            <a:ext cx="1178003" cy="338540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800" i="1" dirty="0" smtClean="0">
                <a:solidFill>
                  <a:srgbClr val="FF0000"/>
                </a:solidFill>
                <a:latin typeface="Lantinghei TC Extralight"/>
                <a:cs typeface="Lantinghei TC Extralight"/>
              </a:rPr>
              <a:t>10.0.0.111 Outside</a:t>
            </a:r>
          </a:p>
          <a:p>
            <a:pPr algn="ctr"/>
            <a:r>
              <a:rPr lang="en-US" sz="8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10.1.0.111 Inside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56383" y="1466659"/>
            <a:ext cx="1178003" cy="215429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800" b="1" i="1" u="sng" dirty="0" smtClean="0">
                <a:solidFill>
                  <a:srgbClr val="000000"/>
                </a:solidFill>
                <a:latin typeface="Lantinghei TC Extralight"/>
                <a:cs typeface="Lantinghei TC Extralight"/>
              </a:rPr>
              <a:t>Logical View</a:t>
            </a:r>
          </a:p>
        </p:txBody>
      </p:sp>
    </p:spTree>
    <p:extLst>
      <p:ext uri="{BB962C8B-B14F-4D97-AF65-F5344CB8AC3E}">
        <p14:creationId xmlns:p14="http://schemas.microsoft.com/office/powerpoint/2010/main" val="785503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animBg="1"/>
      <p:bldP spid="148" grpId="0" animBg="1"/>
      <p:bldP spid="149" grpId="0" animBg="1"/>
      <p:bldP spid="152" grpId="0" animBg="1"/>
      <p:bldP spid="153" grpId="0" animBg="1"/>
      <p:bldP spid="157" grpId="0" animBg="1"/>
      <p:bldP spid="158" grpId="0" animBg="1"/>
      <p:bldP spid="159" grpId="0" animBg="1"/>
      <p:bldP spid="162" grpId="0" animBg="1"/>
      <p:bldP spid="16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618" y="3658089"/>
            <a:ext cx="487680" cy="48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5" name="Line 2"/>
          <p:cNvSpPr>
            <a:spLocks noChangeShapeType="1"/>
          </p:cNvSpPr>
          <p:nvPr/>
        </p:nvSpPr>
        <p:spPr bwMode="auto">
          <a:xfrm>
            <a:off x="4392182" y="1398692"/>
            <a:ext cx="0" cy="1278808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6" name="Line 2"/>
          <p:cNvSpPr>
            <a:spLocks noChangeShapeType="1"/>
          </p:cNvSpPr>
          <p:nvPr/>
        </p:nvSpPr>
        <p:spPr bwMode="auto">
          <a:xfrm>
            <a:off x="4348487" y="1398696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7" name="Line 2"/>
          <p:cNvSpPr>
            <a:spLocks noChangeShapeType="1"/>
          </p:cNvSpPr>
          <p:nvPr/>
        </p:nvSpPr>
        <p:spPr bwMode="auto">
          <a:xfrm>
            <a:off x="4307515" y="1398704"/>
            <a:ext cx="0" cy="1278808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9" name="Line 2"/>
          <p:cNvSpPr>
            <a:spLocks noChangeShapeType="1"/>
          </p:cNvSpPr>
          <p:nvPr/>
        </p:nvSpPr>
        <p:spPr bwMode="auto">
          <a:xfrm>
            <a:off x="4434906" y="1398692"/>
            <a:ext cx="0" cy="1278808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88" name="Picture 8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352" y="1279299"/>
            <a:ext cx="4524259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itle 1"/>
          <p:cNvSpPr txBox="1">
            <a:spLocks/>
          </p:cNvSpPr>
          <p:nvPr/>
        </p:nvSpPr>
        <p:spPr>
          <a:xfrm>
            <a:off x="186868" y="3556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 smtClean="0">
                <a:solidFill>
                  <a:schemeClr val="accent1"/>
                </a:solidFill>
                <a:cs typeface="Arial"/>
              </a:rPr>
              <a:t>ITD ‘Single VDC’ Topology</a:t>
            </a:r>
          </a:p>
          <a:p>
            <a:pPr algn="l">
              <a:defRPr/>
            </a:pPr>
            <a:r>
              <a:rPr lang="en-US" sz="2000" b="1" i="1" dirty="0" smtClean="0">
                <a:cs typeface="Arial"/>
              </a:rPr>
              <a:t>        Logical View</a:t>
            </a:r>
            <a:endParaRPr lang="en-US" sz="2000" b="1" i="1" dirty="0">
              <a:cs typeface="Arial"/>
            </a:endParaRPr>
          </a:p>
        </p:txBody>
      </p:sp>
      <p:sp>
        <p:nvSpPr>
          <p:cNvPr id="163" name="Rounded Rectangle 162"/>
          <p:cNvSpPr/>
          <p:nvPr/>
        </p:nvSpPr>
        <p:spPr>
          <a:xfrm>
            <a:off x="5223814" y="2046036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  <a:latin typeface="Lantinghei TC Heavy"/>
                <a:cs typeface="Lantinghei TC Heavy"/>
              </a:rPr>
              <a:t>VLAN 1100 </a:t>
            </a:r>
            <a:endParaRPr lang="en-US" sz="900" dirty="0">
              <a:solidFill>
                <a:srgbClr val="FF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772400" y="-63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7" name="Line 2"/>
          <p:cNvSpPr>
            <a:spLocks noChangeShapeType="1"/>
          </p:cNvSpPr>
          <p:nvPr/>
        </p:nvSpPr>
        <p:spPr bwMode="auto">
          <a:xfrm>
            <a:off x="4427630" y="5048529"/>
            <a:ext cx="0" cy="1278804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8" name="Line 2"/>
          <p:cNvSpPr>
            <a:spLocks noChangeShapeType="1"/>
          </p:cNvSpPr>
          <p:nvPr/>
        </p:nvSpPr>
        <p:spPr bwMode="auto">
          <a:xfrm>
            <a:off x="4390892" y="5048521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9" name="Line 2"/>
          <p:cNvSpPr>
            <a:spLocks noChangeShapeType="1"/>
          </p:cNvSpPr>
          <p:nvPr/>
        </p:nvSpPr>
        <p:spPr bwMode="auto">
          <a:xfrm>
            <a:off x="4347197" y="5048525"/>
            <a:ext cx="0" cy="1278804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0" name="Line 2"/>
          <p:cNvSpPr>
            <a:spLocks noChangeShapeType="1"/>
          </p:cNvSpPr>
          <p:nvPr/>
        </p:nvSpPr>
        <p:spPr bwMode="auto">
          <a:xfrm>
            <a:off x="4306225" y="5048533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83" name="Picture 18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019" y="5727523"/>
            <a:ext cx="4524259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" name="Line 2"/>
          <p:cNvSpPr>
            <a:spLocks noChangeShapeType="1"/>
          </p:cNvSpPr>
          <p:nvPr/>
        </p:nvSpPr>
        <p:spPr bwMode="auto">
          <a:xfrm>
            <a:off x="4389140" y="2834994"/>
            <a:ext cx="0" cy="1278808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" name="Line 2"/>
          <p:cNvSpPr>
            <a:spLocks noChangeShapeType="1"/>
          </p:cNvSpPr>
          <p:nvPr/>
        </p:nvSpPr>
        <p:spPr bwMode="auto">
          <a:xfrm>
            <a:off x="4345445" y="2834998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6" name="Line 2"/>
          <p:cNvSpPr>
            <a:spLocks noChangeShapeType="1"/>
          </p:cNvSpPr>
          <p:nvPr/>
        </p:nvSpPr>
        <p:spPr bwMode="auto">
          <a:xfrm>
            <a:off x="4304473" y="2835006"/>
            <a:ext cx="0" cy="1278808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8" name="Line 2"/>
          <p:cNvSpPr>
            <a:spLocks noChangeShapeType="1"/>
          </p:cNvSpPr>
          <p:nvPr/>
        </p:nvSpPr>
        <p:spPr bwMode="auto">
          <a:xfrm>
            <a:off x="4431864" y="2834994"/>
            <a:ext cx="0" cy="1278808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0" name="Line 2"/>
          <p:cNvSpPr>
            <a:spLocks noChangeShapeType="1"/>
          </p:cNvSpPr>
          <p:nvPr/>
        </p:nvSpPr>
        <p:spPr bwMode="auto">
          <a:xfrm>
            <a:off x="4416220" y="3796727"/>
            <a:ext cx="0" cy="1278804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3" name="Line 2"/>
          <p:cNvSpPr>
            <a:spLocks noChangeShapeType="1"/>
          </p:cNvSpPr>
          <p:nvPr/>
        </p:nvSpPr>
        <p:spPr bwMode="auto">
          <a:xfrm>
            <a:off x="4379482" y="3796719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4" name="Line 2"/>
          <p:cNvSpPr>
            <a:spLocks noChangeShapeType="1"/>
          </p:cNvSpPr>
          <p:nvPr/>
        </p:nvSpPr>
        <p:spPr bwMode="auto">
          <a:xfrm>
            <a:off x="4335787" y="3796723"/>
            <a:ext cx="0" cy="1278804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6" name="Line 2"/>
          <p:cNvSpPr>
            <a:spLocks noChangeShapeType="1"/>
          </p:cNvSpPr>
          <p:nvPr/>
        </p:nvSpPr>
        <p:spPr bwMode="auto">
          <a:xfrm>
            <a:off x="4294815" y="3796731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31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386" y="4365889"/>
            <a:ext cx="1080736" cy="108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731" y="3658089"/>
            <a:ext cx="487680" cy="48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" name="Rounded Rectangle 109"/>
          <p:cNvSpPr/>
          <p:nvPr/>
        </p:nvSpPr>
        <p:spPr>
          <a:xfrm>
            <a:off x="5223814" y="3276835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  <a:latin typeface="Lantinghei TC Heavy"/>
                <a:cs typeface="Lantinghei TC Heavy"/>
              </a:rPr>
              <a:t>VLAN 100</a:t>
            </a:r>
            <a:endParaRPr lang="en-US" sz="900" dirty="0">
              <a:solidFill>
                <a:srgbClr val="FF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12" name="Rounded Rectangle 111"/>
          <p:cNvSpPr/>
          <p:nvPr/>
        </p:nvSpPr>
        <p:spPr>
          <a:xfrm>
            <a:off x="5248725" y="4206513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>
            <a:solidFill>
              <a:srgbClr val="0000FF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FF"/>
                </a:solidFill>
                <a:latin typeface="Lantinghei TC Heavy"/>
                <a:cs typeface="Lantinghei TC Heavy"/>
              </a:rPr>
              <a:t>VLAN 101</a:t>
            </a:r>
            <a:endParaRPr lang="en-US" sz="900" dirty="0">
              <a:solidFill>
                <a:srgbClr val="0000FF"/>
              </a:solidFill>
              <a:latin typeface="Lantinghei TC Heavy"/>
              <a:cs typeface="Lantinghei TC Heavy"/>
            </a:endParaRPr>
          </a:p>
        </p:txBody>
      </p:sp>
      <p:sp>
        <p:nvSpPr>
          <p:cNvPr id="113" name="Rounded Rectangle 112"/>
          <p:cNvSpPr/>
          <p:nvPr/>
        </p:nvSpPr>
        <p:spPr>
          <a:xfrm>
            <a:off x="5223814" y="5378983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>
            <a:solidFill>
              <a:srgbClr val="0000FF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FF"/>
                </a:solidFill>
                <a:latin typeface="Lantinghei TC Heavy"/>
                <a:cs typeface="Lantinghei TC Heavy"/>
              </a:rPr>
              <a:t>VLAN 1101</a:t>
            </a:r>
            <a:endParaRPr lang="en-US" sz="900" dirty="0">
              <a:solidFill>
                <a:srgbClr val="0000FF"/>
              </a:solidFill>
              <a:latin typeface="Lantinghei TC Heavy"/>
              <a:cs typeface="Lantinghei TC Heavy"/>
            </a:endParaRPr>
          </a:p>
        </p:txBody>
      </p:sp>
      <p:pic>
        <p:nvPicPr>
          <p:cNvPr id="31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984" y="4365889"/>
            <a:ext cx="1080736" cy="108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2" name="Oval 181"/>
          <p:cNvSpPr/>
          <p:nvPr/>
        </p:nvSpPr>
        <p:spPr>
          <a:xfrm>
            <a:off x="4116754" y="5075539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0000FF"/>
                </a:solidFill>
              </a:rPr>
              <a:t>ITD</a:t>
            </a:r>
          </a:p>
        </p:txBody>
      </p:sp>
      <p:pic>
        <p:nvPicPr>
          <p:cNvPr id="32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086" y="2355475"/>
            <a:ext cx="1080736" cy="108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616" y="2355475"/>
            <a:ext cx="1080736" cy="108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0" name="Oval 199"/>
          <p:cNvSpPr/>
          <p:nvPr/>
        </p:nvSpPr>
        <p:spPr>
          <a:xfrm>
            <a:off x="4116754" y="2205412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pic>
        <p:nvPicPr>
          <p:cNvPr id="33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044" y="3692457"/>
            <a:ext cx="487680" cy="48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511" y="3692457"/>
            <a:ext cx="487680" cy="48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ounded Rectangle 36"/>
          <p:cNvSpPr/>
          <p:nvPr/>
        </p:nvSpPr>
        <p:spPr>
          <a:xfrm>
            <a:off x="1451914" y="3436211"/>
            <a:ext cx="1687801" cy="832808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Single VDC</a:t>
            </a:r>
          </a:p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VLAN + VRF Separation</a:t>
            </a:r>
          </a:p>
          <a:p>
            <a:pPr algn="ctr"/>
            <a:endParaRPr lang="en-US" sz="900" dirty="0" smtClean="0">
              <a:solidFill>
                <a:srgbClr val="000000"/>
              </a:solidFill>
              <a:latin typeface="Lantinghei TC Heavy"/>
              <a:cs typeface="Lantinghei TC Heavy"/>
            </a:endParaRP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Lantinghei TC Heavy"/>
                <a:cs typeface="Lantinghei TC Heavy"/>
              </a:rPr>
              <a:t>VRF Red – Outside</a:t>
            </a:r>
          </a:p>
          <a:p>
            <a:pPr algn="ctr"/>
            <a:r>
              <a:rPr lang="en-US" sz="900" dirty="0" smtClean="0">
                <a:solidFill>
                  <a:srgbClr val="0000FF"/>
                </a:solidFill>
                <a:latin typeface="Lantinghei TC Heavy"/>
                <a:cs typeface="Lantinghei TC Heavy"/>
              </a:rPr>
              <a:t>VRF Blue  - Inside</a:t>
            </a:r>
            <a:endParaRPr lang="en-US" sz="900" dirty="0">
              <a:solidFill>
                <a:srgbClr val="0000FF"/>
              </a:solidFill>
              <a:latin typeface="Lantinghei TC Heavy"/>
              <a:cs typeface="Lantinghei TC Heavy"/>
            </a:endParaRPr>
          </a:p>
        </p:txBody>
      </p:sp>
    </p:spTree>
    <p:extLst>
      <p:ext uri="{BB962C8B-B14F-4D97-AF65-F5344CB8AC3E}">
        <p14:creationId xmlns:p14="http://schemas.microsoft.com/office/powerpoint/2010/main" val="145331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110" grpId="0" animBg="1"/>
      <p:bldP spid="112" grpId="0" animBg="1"/>
      <p:bldP spid="113" grpId="0" animBg="1"/>
      <p:bldP spid="3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33350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Lantinghei TC Heavy"/>
                <a:cs typeface="Lantinghei TC Heavy"/>
              </a:rPr>
              <a:t>Nexus 7000</a:t>
            </a:r>
          </a:p>
          <a:p>
            <a:endParaRPr lang="en-US" dirty="0" smtClean="0">
              <a:latin typeface="Lantinghei TC Heavy"/>
              <a:cs typeface="Lantinghei TC Heavy"/>
            </a:endParaRPr>
          </a:p>
          <a:p>
            <a:pPr marL="342900" indent="-342900">
              <a:buFont typeface="+mj-ea"/>
              <a:buAutoNum type="circleNumDbPlain"/>
            </a:pPr>
            <a:r>
              <a:rPr lang="en-US" dirty="0" smtClean="0"/>
              <a:t>Enable Features 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/>
              <a:t>Enable L2 Vlans to be used in the topology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/>
              <a:t>Configure VPC between local and peer switch </a:t>
            </a:r>
            <a:r>
              <a:rPr lang="en-US" i="1" dirty="0">
                <a:solidFill>
                  <a:srgbClr val="0000FF"/>
                </a:solidFill>
                <a:cs typeface="Lantinghei TC Demibold"/>
              </a:rPr>
              <a:t>–Optional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cs typeface="Lantinghei TC Demibold"/>
              </a:rPr>
              <a:t>- Enable L3 Over VPC feature (NXOS 7.2+ only)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/>
              <a:t>Create VRF(s) </a:t>
            </a:r>
            <a:r>
              <a:rPr lang="en-US" dirty="0"/>
              <a:t>needed for ITD </a:t>
            </a:r>
            <a:r>
              <a:rPr lang="en-US" dirty="0" smtClean="0"/>
              <a:t>process</a:t>
            </a:r>
            <a:endParaRPr lang="en-US" i="1" dirty="0" smtClean="0">
              <a:solidFill>
                <a:srgbClr val="0000FF"/>
              </a:solidFill>
            </a:endParaRPr>
          </a:p>
          <a:p>
            <a:pPr marL="342900" indent="-342900">
              <a:buFont typeface="+mj-ea"/>
              <a:buAutoNum type="circleNumDbPlain"/>
            </a:pPr>
            <a:r>
              <a:rPr lang="en-US" dirty="0">
                <a:cs typeface="Lantinghei TC Demibold"/>
              </a:rPr>
              <a:t>Configure (physical/logical) transit switch interfaces connecting to firewalls Inside and Outside interfaces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/>
              <a:t>Configure ITD Ingress interfaces </a:t>
            </a:r>
            <a:r>
              <a:rPr lang="en-US" dirty="0"/>
              <a:t>used </a:t>
            </a:r>
            <a:r>
              <a:rPr lang="en-US" dirty="0" smtClean="0"/>
              <a:t>to connect to downstream network infrastructure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/>
              <a:t>Define ITD Device Groups and Health Probe </a:t>
            </a:r>
            <a:r>
              <a:rPr lang="en-US" dirty="0" smtClean="0"/>
              <a:t>parameters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/>
              <a:t>Configure ITD services and </a:t>
            </a:r>
            <a:r>
              <a:rPr lang="en-US" dirty="0"/>
              <a:t>m</a:t>
            </a:r>
            <a:r>
              <a:rPr lang="en-US" dirty="0" smtClean="0"/>
              <a:t>andatory parameters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/>
              <a:t>Configure optional ITD process features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57300" y="5806153"/>
            <a:ext cx="6540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Configuration steps are shown using NXOS 7.2+ topology</a:t>
            </a:r>
          </a:p>
        </p:txBody>
      </p:sp>
    </p:spTree>
    <p:extLst>
      <p:ext uri="{BB962C8B-B14F-4D97-AF65-F5344CB8AC3E}">
        <p14:creationId xmlns:p14="http://schemas.microsoft.com/office/powerpoint/2010/main" val="81761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436132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Enable Features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700" y="1843564"/>
            <a:ext cx="6858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ourier"/>
                <a:cs typeface="Courier"/>
              </a:rPr>
              <a:t>feature </a:t>
            </a:r>
            <a:r>
              <a:rPr lang="en-US" sz="1400" dirty="0">
                <a:latin typeface="Courier"/>
                <a:cs typeface="Courier"/>
              </a:rPr>
              <a:t>pbr</a:t>
            </a:r>
          </a:p>
          <a:p>
            <a:r>
              <a:rPr lang="en-US" sz="1400" dirty="0">
                <a:latin typeface="Courier"/>
                <a:cs typeface="Courier"/>
              </a:rPr>
              <a:t>feature interface-vlan</a:t>
            </a:r>
          </a:p>
          <a:p>
            <a:r>
              <a:rPr lang="en-US" sz="1400" dirty="0">
                <a:latin typeface="Courier"/>
                <a:cs typeface="Courier"/>
              </a:rPr>
              <a:t>feature </a:t>
            </a:r>
            <a:r>
              <a:rPr lang="en-US" sz="1400" dirty="0" smtClean="0">
                <a:latin typeface="Courier"/>
                <a:cs typeface="Courier"/>
              </a:rPr>
              <a:t>hsrp </a:t>
            </a:r>
            <a:r>
              <a:rPr lang="en-US" sz="1400" i="1" dirty="0" smtClean="0">
                <a:solidFill>
                  <a:srgbClr val="0000FF"/>
                </a:solidFill>
                <a:latin typeface="Courier"/>
                <a:cs typeface="Courier"/>
              </a:rPr>
              <a:t>#optional</a:t>
            </a:r>
            <a:endParaRPr lang="en-US" sz="1400" i="1" dirty="0">
              <a:solidFill>
                <a:srgbClr val="0000FF"/>
              </a:solidFill>
              <a:latin typeface="Courier"/>
              <a:cs typeface="Courier"/>
            </a:endParaRPr>
          </a:p>
          <a:p>
            <a:r>
              <a:rPr lang="en-US" sz="1400" dirty="0">
                <a:latin typeface="Courier"/>
                <a:cs typeface="Courier"/>
              </a:rPr>
              <a:t>feature </a:t>
            </a:r>
            <a:r>
              <a:rPr lang="en-US" sz="1400" dirty="0" smtClean="0">
                <a:latin typeface="Courier"/>
                <a:cs typeface="Courier"/>
              </a:rPr>
              <a:t>lacp</a:t>
            </a:r>
            <a:r>
              <a:rPr lang="en-US" sz="1400" i="1" dirty="0" smtClean="0">
                <a:solidFill>
                  <a:srgbClr val="0000FF"/>
                </a:solidFill>
                <a:latin typeface="Courier"/>
                <a:cs typeface="Courier"/>
              </a:rPr>
              <a:t> #optional</a:t>
            </a:r>
            <a:endParaRPr lang="en-US" sz="1400" i="1" dirty="0">
              <a:solidFill>
                <a:srgbClr val="0000FF"/>
              </a:solidFill>
              <a:latin typeface="Courier"/>
              <a:cs typeface="Courier"/>
            </a:endParaRPr>
          </a:p>
          <a:p>
            <a:r>
              <a:rPr lang="en-US" sz="1400" dirty="0">
                <a:latin typeface="Courier"/>
                <a:cs typeface="Courier"/>
              </a:rPr>
              <a:t>feature </a:t>
            </a:r>
            <a:r>
              <a:rPr lang="en-US" sz="1400" dirty="0" smtClean="0">
                <a:latin typeface="Courier"/>
                <a:cs typeface="Courier"/>
              </a:rPr>
              <a:t>vpc</a:t>
            </a:r>
            <a:r>
              <a:rPr lang="en-US" sz="1400" dirty="0">
                <a:latin typeface="Courier"/>
                <a:cs typeface="Courier"/>
              </a:rPr>
              <a:t> </a:t>
            </a:r>
            <a:r>
              <a:rPr lang="en-US" sz="1400" i="1" dirty="0" smtClean="0">
                <a:solidFill>
                  <a:srgbClr val="0000FF"/>
                </a:solidFill>
                <a:latin typeface="Courier"/>
                <a:cs typeface="Courier"/>
              </a:rPr>
              <a:t> #optional</a:t>
            </a:r>
          </a:p>
          <a:p>
            <a:r>
              <a:rPr lang="en-US" sz="1400" dirty="0" smtClean="0">
                <a:latin typeface="Courier"/>
                <a:cs typeface="Courier"/>
              </a:rPr>
              <a:t>feature </a:t>
            </a:r>
            <a:r>
              <a:rPr lang="en-US" sz="1400" dirty="0">
                <a:latin typeface="Courier"/>
                <a:cs typeface="Courier"/>
              </a:rPr>
              <a:t>sla sender</a:t>
            </a:r>
          </a:p>
          <a:p>
            <a:r>
              <a:rPr lang="en-US" sz="1400" dirty="0">
                <a:latin typeface="Courier"/>
                <a:cs typeface="Courier"/>
              </a:rPr>
              <a:t>feature sla responder</a:t>
            </a:r>
          </a:p>
          <a:p>
            <a:r>
              <a:rPr lang="en-US" sz="1400" dirty="0">
                <a:latin typeface="Courier"/>
                <a:cs typeface="Courier"/>
              </a:rPr>
              <a:t>feature </a:t>
            </a:r>
            <a:r>
              <a:rPr lang="en-US" sz="1400" dirty="0" smtClean="0">
                <a:latin typeface="Courier"/>
                <a:cs typeface="Courier"/>
              </a:rPr>
              <a:t>itd</a:t>
            </a:r>
            <a:endParaRPr lang="en-US" sz="1400" dirty="0">
              <a:latin typeface="Courier"/>
              <a:cs typeface="Couri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700" y="4429443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   Enable L2 Vlans used in topology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7100" y="4873486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>
                <a:latin typeface="Courier"/>
                <a:cs typeface="Courier"/>
              </a:rPr>
              <a:t>vlan 1,100-101,1100-1101</a:t>
            </a:r>
            <a:endParaRPr lang="en-US" sz="1400" dirty="0">
              <a:latin typeface="Courier"/>
              <a:cs typeface="Courier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327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889000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dirty="0" smtClean="0"/>
              <a:t>3.   Configure VPC between local and peer switch. </a:t>
            </a:r>
            <a:r>
              <a:rPr lang="en-US" i="1" dirty="0">
                <a:solidFill>
                  <a:srgbClr val="0000FF"/>
                </a:solidFill>
                <a:cs typeface="Lantinghei TC Demibold"/>
              </a:rPr>
              <a:t>Enable L3 Over VPC feature (NXOS 7.2+ only</a:t>
            </a:r>
            <a:r>
              <a:rPr lang="en-US" i="1" dirty="0" smtClean="0">
                <a:solidFill>
                  <a:srgbClr val="0000FF"/>
                </a:solidFill>
                <a:cs typeface="Lantinghei TC Demibold"/>
              </a:rPr>
              <a:t>) </a:t>
            </a:r>
            <a:r>
              <a:rPr lang="en-US" dirty="0" smtClean="0"/>
              <a:t> </a:t>
            </a:r>
            <a:r>
              <a:rPr lang="en-US" i="1" dirty="0" smtClean="0"/>
              <a:t>–Optional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87400" y="1423056"/>
            <a:ext cx="8178800" cy="5447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"/>
                <a:cs typeface="Courier"/>
              </a:rPr>
              <a:t>vrf </a:t>
            </a:r>
            <a:r>
              <a:rPr lang="en-US" sz="1200" dirty="0">
                <a:latin typeface="Courier"/>
                <a:cs typeface="Courier"/>
              </a:rPr>
              <a:t>context vpc-keepalive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vpc domain 1</a:t>
            </a:r>
          </a:p>
          <a:p>
            <a:r>
              <a:rPr lang="en-US" sz="1200" dirty="0">
                <a:latin typeface="Courier"/>
                <a:cs typeface="Courier"/>
              </a:rPr>
              <a:t>  peer-keepalive destination </a:t>
            </a:r>
            <a:r>
              <a:rPr lang="en-US" sz="1200" dirty="0" smtClean="0">
                <a:latin typeface="Courier"/>
                <a:cs typeface="Courier"/>
              </a:rPr>
              <a:t>1.1.1.7 </a:t>
            </a:r>
            <a:r>
              <a:rPr lang="en-US" sz="1200" dirty="0">
                <a:latin typeface="Courier"/>
                <a:cs typeface="Courier"/>
              </a:rPr>
              <a:t>source </a:t>
            </a:r>
            <a:r>
              <a:rPr lang="en-US" sz="1200" dirty="0" smtClean="0">
                <a:latin typeface="Courier"/>
                <a:cs typeface="Courier"/>
              </a:rPr>
              <a:t>1.1.1.8 </a:t>
            </a:r>
            <a:r>
              <a:rPr lang="en-US" sz="1200" dirty="0">
                <a:latin typeface="Courier"/>
                <a:cs typeface="Courier"/>
              </a:rPr>
              <a:t>vrf vpc-keepalive</a:t>
            </a:r>
          </a:p>
          <a:p>
            <a:r>
              <a:rPr lang="en-US" sz="1200" dirty="0">
                <a:latin typeface="Courier"/>
                <a:cs typeface="Courier"/>
              </a:rPr>
              <a:t>  peer-</a:t>
            </a:r>
            <a:r>
              <a:rPr lang="en-US" sz="1200" dirty="0" smtClean="0">
                <a:latin typeface="Courier"/>
                <a:cs typeface="Courier"/>
              </a:rPr>
              <a:t>gateway</a:t>
            </a:r>
          </a:p>
          <a:p>
            <a:r>
              <a:rPr lang="en-US" sz="1200" b="1" dirty="0" smtClean="0">
                <a:solidFill>
                  <a:srgbClr val="0000FF"/>
                </a:solidFill>
                <a:latin typeface="Courier"/>
                <a:cs typeface="Courier"/>
              </a:rPr>
              <a:t>  layer3 </a:t>
            </a:r>
            <a:r>
              <a:rPr lang="en-US" sz="1200" b="1" dirty="0">
                <a:solidFill>
                  <a:srgbClr val="0000FF"/>
                </a:solidFill>
                <a:latin typeface="Courier"/>
                <a:cs typeface="Courier"/>
              </a:rPr>
              <a:t>peer-</a:t>
            </a:r>
            <a:r>
              <a:rPr lang="en-US" sz="1200" b="1" dirty="0" smtClean="0">
                <a:solidFill>
                  <a:srgbClr val="0000FF"/>
                </a:solidFill>
                <a:latin typeface="Courier"/>
                <a:cs typeface="Courier"/>
              </a:rPr>
              <a:t>router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ipv6 nd synchronize</a:t>
            </a:r>
          </a:p>
          <a:p>
            <a:r>
              <a:rPr lang="en-US" sz="1200" dirty="0">
                <a:latin typeface="Courier"/>
                <a:cs typeface="Courier"/>
              </a:rPr>
              <a:t>  ip arp synchronize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port-channel1</a:t>
            </a:r>
          </a:p>
          <a:p>
            <a:r>
              <a:rPr lang="en-US" sz="1200" dirty="0">
                <a:latin typeface="Courier"/>
                <a:cs typeface="Courier"/>
              </a:rPr>
              <a:t>  description - VPC PEER LINK </a:t>
            </a: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trunk</a:t>
            </a:r>
          </a:p>
          <a:p>
            <a:r>
              <a:rPr lang="en-US" sz="1200" dirty="0">
                <a:latin typeface="Courier"/>
                <a:cs typeface="Courier"/>
              </a:rPr>
              <a:t>  spanning-tree port type network</a:t>
            </a:r>
          </a:p>
          <a:p>
            <a:r>
              <a:rPr lang="en-US" sz="1200" dirty="0">
                <a:latin typeface="Courier"/>
                <a:cs typeface="Courier"/>
              </a:rPr>
              <a:t>  vpc peer-link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Ethernet1/1</a:t>
            </a:r>
          </a:p>
          <a:p>
            <a:r>
              <a:rPr lang="en-US" sz="1200" dirty="0">
                <a:latin typeface="Courier"/>
                <a:cs typeface="Courier"/>
              </a:rPr>
              <a:t>  description - VPC KEEP-ALIVE LINK</a:t>
            </a:r>
          </a:p>
          <a:p>
            <a:r>
              <a:rPr lang="en-US" sz="1200" dirty="0">
                <a:latin typeface="Courier"/>
                <a:cs typeface="Courier"/>
              </a:rPr>
              <a:t>  vrf member vpc-keepalive</a:t>
            </a:r>
          </a:p>
          <a:p>
            <a:r>
              <a:rPr lang="en-US" sz="1200" dirty="0">
                <a:latin typeface="Courier"/>
                <a:cs typeface="Courier"/>
              </a:rPr>
              <a:t>  ip address </a:t>
            </a:r>
            <a:r>
              <a:rPr lang="en-US" sz="1200" dirty="0" smtClean="0">
                <a:latin typeface="Courier"/>
                <a:cs typeface="Courier"/>
              </a:rPr>
              <a:t>1.1.1.8</a:t>
            </a:r>
            <a:r>
              <a:rPr lang="en-US" sz="1200" dirty="0">
                <a:latin typeface="Courier"/>
                <a:cs typeface="Courier"/>
              </a:rPr>
              <a:t>/24</a:t>
            </a: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Ethernet1/2-3</a:t>
            </a:r>
          </a:p>
          <a:p>
            <a:r>
              <a:rPr lang="en-US" sz="1200" dirty="0">
                <a:latin typeface="Courier"/>
                <a:cs typeface="Courier"/>
              </a:rPr>
              <a:t>  description - VPC PEER LINK </a:t>
            </a: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trunk</a:t>
            </a:r>
          </a:p>
          <a:p>
            <a:r>
              <a:rPr lang="en-US" sz="1200" dirty="0">
                <a:latin typeface="Courier"/>
                <a:cs typeface="Courier"/>
              </a:rPr>
              <a:t>  channel-group 1 mode active</a:t>
            </a: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302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398032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4.   Create VRF(s) </a:t>
            </a:r>
            <a:r>
              <a:rPr lang="en-US" dirty="0"/>
              <a:t>needed for ITD </a:t>
            </a:r>
            <a:r>
              <a:rPr lang="en-US" dirty="0" smtClean="0"/>
              <a:t>process</a:t>
            </a:r>
            <a:endParaRPr lang="en-US" i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977900" y="1767364"/>
            <a:ext cx="69977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"/>
                <a:cs typeface="Courier"/>
              </a:rPr>
              <a:t>vrf </a:t>
            </a:r>
            <a:r>
              <a:rPr lang="en-US" sz="1200" dirty="0">
                <a:latin typeface="Courier"/>
                <a:cs typeface="Courier"/>
              </a:rPr>
              <a:t>context FW_OUTSIDE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i="1" dirty="0" smtClean="0">
                <a:solidFill>
                  <a:srgbClr val="0000FF"/>
                </a:solidFill>
                <a:latin typeface="Courier"/>
                <a:cs typeface="Courier"/>
              </a:rPr>
              <a:t>#In this configuration, Outside traffic heading to the firewall will use the FW_OUTSIDE VRF. After entering and exiting the firewall the traffic will use the default VRF.</a:t>
            </a:r>
          </a:p>
          <a:p>
            <a:r>
              <a:rPr lang="en-US" sz="1200" i="1" dirty="0" smtClean="0">
                <a:solidFill>
                  <a:srgbClr val="0000FF"/>
                </a:solidFill>
                <a:latin typeface="Courier"/>
                <a:cs typeface="Courier"/>
              </a:rPr>
              <a:t> </a:t>
            </a:r>
          </a:p>
          <a:p>
            <a:r>
              <a:rPr lang="en-US" sz="1200" i="1" dirty="0" smtClean="0">
                <a:solidFill>
                  <a:srgbClr val="0000FF"/>
                </a:solidFill>
                <a:latin typeface="Courier"/>
                <a:cs typeface="Courier"/>
              </a:rPr>
              <a:t>  #The VRF is needed because L3 interfaces are used to connect to both inside and outside firewall interfaces. VRFs are put in place to prevent traffic from being (inter-</a:t>
            </a:r>
            <a:r>
              <a:rPr lang="en-US" sz="1200" i="1" dirty="0" err="1" smtClean="0">
                <a:solidFill>
                  <a:srgbClr val="0000FF"/>
                </a:solidFill>
                <a:latin typeface="Courier"/>
                <a:cs typeface="Courier"/>
              </a:rPr>
              <a:t>vlan</a:t>
            </a:r>
            <a:r>
              <a:rPr lang="en-US" sz="1200" i="1" dirty="0" smtClean="0">
                <a:solidFill>
                  <a:srgbClr val="0000FF"/>
                </a:solidFill>
                <a:latin typeface="Courier"/>
                <a:cs typeface="Courier"/>
              </a:rPr>
              <a:t>) routed “around” the firewall in certain cases. </a:t>
            </a:r>
          </a:p>
          <a:p>
            <a:endParaRPr lang="en-US" sz="1200" i="1" dirty="0">
              <a:solidFill>
                <a:srgbClr val="0000FF"/>
              </a:solidFill>
              <a:latin typeface="Courier"/>
              <a:cs typeface="Courier"/>
            </a:endParaRPr>
          </a:p>
          <a:p>
            <a:r>
              <a:rPr lang="en-US" sz="1200" i="1" dirty="0">
                <a:solidFill>
                  <a:srgbClr val="0000FF"/>
                </a:solidFill>
                <a:latin typeface="Courier"/>
                <a:cs typeface="Courier"/>
              </a:rPr>
              <a:t>#Traffic is directed to individual firewalls via PBR, thus routes are not needed.</a:t>
            </a:r>
          </a:p>
          <a:p>
            <a:endParaRPr lang="en-US" sz="1200" i="1" dirty="0">
              <a:solidFill>
                <a:srgbClr val="0000FF"/>
              </a:solidFill>
              <a:latin typeface="Courier"/>
              <a:cs typeface="Courier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256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8800" y="850900"/>
            <a:ext cx="764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r>
              <a:rPr lang="en-US" dirty="0" smtClean="0"/>
              <a:t>.   Configure </a:t>
            </a:r>
            <a:r>
              <a:rPr lang="en-US" dirty="0"/>
              <a:t>(physical/logical) interfaces connecting to </a:t>
            </a:r>
            <a:r>
              <a:rPr lang="en-US" dirty="0" smtClean="0"/>
              <a:t>firewall </a:t>
            </a:r>
            <a:r>
              <a:rPr lang="en-US" dirty="0"/>
              <a:t>Inside and Outside networks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41400" y="1496518"/>
            <a:ext cx="6997700" cy="5262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"/>
                <a:cs typeface="Courier"/>
              </a:rPr>
              <a:t>interface 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Vlan100</a:t>
            </a:r>
          </a:p>
          <a:p>
            <a:r>
              <a:rPr lang="en-US" sz="1200" dirty="0">
                <a:latin typeface="Courier"/>
                <a:cs typeface="Courier"/>
              </a:rPr>
              <a:t>  description OUTSIDE_FW_VLAN</a:t>
            </a: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b="1" dirty="0">
                <a:solidFill>
                  <a:srgbClr val="FF0000"/>
                </a:solidFill>
                <a:latin typeface="Courier"/>
                <a:cs typeface="Courier"/>
              </a:rPr>
              <a:t>vrf member FW_OUTSIDE</a:t>
            </a:r>
          </a:p>
          <a:p>
            <a:r>
              <a:rPr lang="en-US" sz="1200" dirty="0">
                <a:latin typeface="Courier"/>
                <a:cs typeface="Courier"/>
              </a:rPr>
              <a:t>  no ip redirects</a:t>
            </a:r>
          </a:p>
          <a:p>
            <a:r>
              <a:rPr lang="en-US" sz="1200" dirty="0">
                <a:latin typeface="Courier"/>
                <a:cs typeface="Courier"/>
              </a:rPr>
              <a:t>  ip address 10.0.0.138/24</a:t>
            </a:r>
          </a:p>
          <a:p>
            <a:r>
              <a:rPr lang="en-US" sz="1200" dirty="0">
                <a:latin typeface="Courier"/>
                <a:cs typeface="Courier"/>
              </a:rPr>
              <a:t>  hsrp 3 </a:t>
            </a:r>
          </a:p>
          <a:p>
            <a:r>
              <a:rPr lang="en-US" sz="1200" dirty="0">
                <a:latin typeface="Courier"/>
                <a:cs typeface="Courier"/>
              </a:rPr>
              <a:t>    ip 10.0.0.100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Vlan101</a:t>
            </a:r>
          </a:p>
          <a:p>
            <a:r>
              <a:rPr lang="en-US" sz="1200" dirty="0">
                <a:latin typeface="Courier"/>
                <a:cs typeface="Courier"/>
              </a:rPr>
              <a:t>  description INSIDE_FW_VLAN</a:t>
            </a: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  <a:p>
            <a:r>
              <a:rPr lang="en-US" sz="1200" dirty="0">
                <a:latin typeface="Courier"/>
                <a:cs typeface="Courier"/>
              </a:rPr>
              <a:t>  no ip redirects</a:t>
            </a:r>
          </a:p>
          <a:p>
            <a:r>
              <a:rPr lang="en-US" sz="1200" dirty="0">
                <a:latin typeface="Courier"/>
                <a:cs typeface="Courier"/>
              </a:rPr>
              <a:t>  ip address 10.1.0.18/24</a:t>
            </a:r>
          </a:p>
          <a:p>
            <a:r>
              <a:rPr lang="en-US" sz="1200" dirty="0">
                <a:latin typeface="Courier"/>
                <a:cs typeface="Courier"/>
              </a:rPr>
              <a:t>  hsrp 1 </a:t>
            </a:r>
          </a:p>
          <a:p>
            <a:r>
              <a:rPr lang="en-US" sz="1200" dirty="0">
                <a:latin typeface="Courier"/>
                <a:cs typeface="Courier"/>
              </a:rPr>
              <a:t>    ip 10.1.0.10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Ethernet4/25</a:t>
            </a:r>
          </a:p>
          <a:p>
            <a:r>
              <a:rPr lang="en-US" sz="1200" dirty="0">
                <a:latin typeface="Courier"/>
                <a:cs typeface="Courier"/>
              </a:rPr>
              <a:t>  description To_ITD-ASA-</a:t>
            </a:r>
            <a:r>
              <a:rPr lang="en-US" sz="1200" dirty="0" smtClean="0">
                <a:latin typeface="Courier"/>
                <a:cs typeface="Courier"/>
              </a:rPr>
              <a:t>1_PChannelInside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switchport mode </a:t>
            </a:r>
            <a:r>
              <a:rPr lang="en-US" sz="1200" dirty="0" smtClean="0">
                <a:latin typeface="Courier"/>
                <a:cs typeface="Courier"/>
              </a:rPr>
              <a:t>access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switchport </a:t>
            </a:r>
            <a:r>
              <a:rPr lang="en-US" sz="1200" dirty="0" smtClean="0">
                <a:solidFill>
                  <a:srgbClr val="0000FF"/>
                </a:solidFill>
                <a:latin typeface="Courier"/>
                <a:cs typeface="Courier"/>
              </a:rPr>
              <a:t>access vlan 101</a:t>
            </a:r>
            <a:endParaRPr lang="en-US" sz="1200" dirty="0">
              <a:solidFill>
                <a:srgbClr val="0000FF"/>
              </a:solidFill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smtClean="0">
                <a:latin typeface="Courier"/>
                <a:cs typeface="Courier"/>
              </a:rPr>
              <a:t>channel-group 11 mode active</a:t>
            </a:r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Ethernet4/26</a:t>
            </a:r>
          </a:p>
          <a:p>
            <a:r>
              <a:rPr lang="en-US" sz="1200" dirty="0">
                <a:latin typeface="Courier"/>
                <a:cs typeface="Courier"/>
              </a:rPr>
              <a:t>  description To_ITD-ASA</a:t>
            </a:r>
            <a:r>
              <a:rPr lang="en-US" sz="1200" dirty="0" smtClean="0">
                <a:latin typeface="Courier"/>
                <a:cs typeface="Courier"/>
              </a:rPr>
              <a:t>-2_PChannelInside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  </a:t>
            </a:r>
            <a:r>
              <a:rPr lang="en-US" sz="1200" dirty="0">
                <a:latin typeface="Courier"/>
                <a:cs typeface="Courier"/>
              </a:rPr>
              <a:t>switchport mode </a:t>
            </a:r>
            <a:r>
              <a:rPr lang="en-US" sz="1200" dirty="0" smtClean="0">
                <a:latin typeface="Courier"/>
                <a:cs typeface="Courier"/>
              </a:rPr>
              <a:t>access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switchport </a:t>
            </a:r>
            <a:r>
              <a:rPr lang="en-US" sz="1200" dirty="0" smtClean="0">
                <a:solidFill>
                  <a:srgbClr val="0000FF"/>
                </a:solidFill>
                <a:latin typeface="Courier"/>
                <a:cs typeface="Courier"/>
              </a:rPr>
              <a:t>access vlan 101</a:t>
            </a:r>
            <a:endParaRPr lang="en-US" sz="1200" dirty="0">
              <a:solidFill>
                <a:srgbClr val="0000FF"/>
              </a:solidFill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smtClean="0">
                <a:latin typeface="Courier"/>
                <a:cs typeface="Courier"/>
              </a:rPr>
              <a:t>channel-group 12 mode active</a:t>
            </a:r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05350" y="1232932"/>
            <a:ext cx="4061955" cy="6555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"/>
                <a:cs typeface="Courier"/>
              </a:rPr>
              <a:t>interface </a:t>
            </a:r>
            <a:r>
              <a:rPr lang="en-US" sz="1200" dirty="0">
                <a:latin typeface="Courier"/>
                <a:cs typeface="Courier"/>
              </a:rPr>
              <a:t>Ethernet4</a:t>
            </a:r>
            <a:r>
              <a:rPr lang="en-US" sz="1200" dirty="0" smtClean="0">
                <a:latin typeface="Courier"/>
                <a:cs typeface="Courier"/>
              </a:rPr>
              <a:t>/</a:t>
            </a:r>
            <a:r>
              <a:rPr lang="en-US" sz="1200" dirty="0">
                <a:latin typeface="Courier"/>
                <a:cs typeface="Courier"/>
              </a:rPr>
              <a:t>1</a:t>
            </a:r>
          </a:p>
          <a:p>
            <a:r>
              <a:rPr lang="en-US" sz="1200" dirty="0">
                <a:latin typeface="Courier"/>
                <a:cs typeface="Courier"/>
              </a:rPr>
              <a:t>  description To_ITD-ASA-</a:t>
            </a:r>
            <a:r>
              <a:rPr lang="en-US" sz="1200" dirty="0" smtClean="0">
                <a:latin typeface="Courier"/>
                <a:cs typeface="Courier"/>
              </a:rPr>
              <a:t>1_PChannelOutside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switchport mode </a:t>
            </a:r>
            <a:r>
              <a:rPr lang="en-US" sz="1200" dirty="0" smtClean="0">
                <a:latin typeface="Courier"/>
                <a:cs typeface="Courier"/>
              </a:rPr>
              <a:t>access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switchport </a:t>
            </a:r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access 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vlan </a:t>
            </a:r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100</a:t>
            </a:r>
            <a:endParaRPr lang="en-US" sz="1200" dirty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smtClean="0">
                <a:latin typeface="Courier"/>
                <a:cs typeface="Courier"/>
              </a:rPr>
              <a:t>channel-group 21 mode active</a:t>
            </a:r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Ethernet4/</a:t>
            </a:r>
            <a:r>
              <a:rPr lang="en-US" sz="1200" dirty="0" smtClean="0">
                <a:latin typeface="Courier"/>
                <a:cs typeface="Courier"/>
              </a:rPr>
              <a:t>2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To_ITD-ASA-</a:t>
            </a:r>
            <a:r>
              <a:rPr lang="en-US" sz="1200" dirty="0" smtClean="0">
                <a:latin typeface="Courier"/>
                <a:cs typeface="Courier"/>
              </a:rPr>
              <a:t>2_PChannelOutside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switchport mode access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switchport access vlan 100</a:t>
            </a:r>
          </a:p>
          <a:p>
            <a:r>
              <a:rPr lang="en-US" sz="1200" dirty="0" smtClean="0">
                <a:latin typeface="Courier"/>
                <a:cs typeface="Courier"/>
              </a:rPr>
              <a:t>  channel group 22 mode active</a:t>
            </a:r>
          </a:p>
          <a:p>
            <a:r>
              <a:rPr lang="en-US" sz="1200" i="1" u="sng" dirty="0">
                <a:solidFill>
                  <a:schemeClr val="accent5"/>
                </a:solidFill>
                <a:latin typeface="Lantinghei TC Demibold"/>
                <a:cs typeface="Lantinghei TC Demibold"/>
              </a:rPr>
              <a:t>Replicate for every </a:t>
            </a:r>
            <a:r>
              <a:rPr lang="en-US" sz="1200" i="1" u="sng" dirty="0" smtClean="0">
                <a:solidFill>
                  <a:schemeClr val="accent5"/>
                </a:solidFill>
                <a:latin typeface="Lantinghei TC Demibold"/>
                <a:cs typeface="Lantinghei TC Demibold"/>
              </a:rPr>
              <a:t>connecting </a:t>
            </a:r>
            <a:r>
              <a:rPr lang="en-US" sz="1200" i="1" u="sng" dirty="0">
                <a:solidFill>
                  <a:schemeClr val="accent5"/>
                </a:solidFill>
                <a:latin typeface="Lantinghei TC Demibold"/>
                <a:cs typeface="Lantinghei TC Demibold"/>
              </a:rPr>
              <a:t>ASA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interface Port-channel 11</a:t>
            </a:r>
          </a:p>
          <a:p>
            <a:r>
              <a:rPr lang="en-US" sz="1200" dirty="0" smtClean="0">
                <a:latin typeface="Courier"/>
                <a:cs typeface="Courier"/>
              </a:rPr>
              <a:t>  description </a:t>
            </a:r>
            <a:r>
              <a:rPr lang="en-US" sz="1200" dirty="0">
                <a:latin typeface="Courier"/>
                <a:cs typeface="Courier"/>
              </a:rPr>
              <a:t>To_ITD-ASA-</a:t>
            </a:r>
            <a:r>
              <a:rPr lang="en-US" sz="1200" dirty="0" smtClean="0">
                <a:latin typeface="Courier"/>
                <a:cs typeface="Courier"/>
              </a:rPr>
              <a:t>1_PChannelInside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dirty="0" err="1" smtClean="0">
                <a:latin typeface="Courier"/>
                <a:cs typeface="Courier"/>
              </a:rPr>
              <a:t>switchport</a:t>
            </a:r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dirty="0">
                <a:latin typeface="Courier"/>
                <a:cs typeface="Courier"/>
              </a:rPr>
              <a:t>mode access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switchport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101</a:t>
            </a:r>
          </a:p>
          <a:p>
            <a:r>
              <a:rPr lang="en-US" sz="1200" dirty="0" smtClean="0">
                <a:latin typeface="Courier"/>
                <a:cs typeface="Courier"/>
              </a:rPr>
              <a:t>  </a:t>
            </a:r>
            <a:r>
              <a:rPr lang="en-US" sz="1200" dirty="0" err="1" smtClean="0">
                <a:latin typeface="Courier"/>
                <a:cs typeface="Courier"/>
              </a:rPr>
              <a:t>vpc</a:t>
            </a:r>
            <a:r>
              <a:rPr lang="en-US" sz="1200" dirty="0" smtClean="0">
                <a:latin typeface="Courier"/>
                <a:cs typeface="Courier"/>
              </a:rPr>
              <a:t> 11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 </a:t>
            </a:r>
            <a:r>
              <a:rPr lang="en-US" sz="1200" dirty="0" smtClean="0">
                <a:latin typeface="Courier"/>
                <a:cs typeface="Courier"/>
              </a:rPr>
              <a:t>21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To_ITD-ASA-1_PChannelOutside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 smtClean="0">
                <a:latin typeface="Courier"/>
                <a:cs typeface="Courier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Courier"/>
                <a:cs typeface="Courier"/>
              </a:rPr>
              <a:t>switchport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FF0000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 </a:t>
            </a:r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100</a:t>
            </a:r>
          </a:p>
          <a:p>
            <a:r>
              <a:rPr lang="en-US" sz="1200" dirty="0" smtClean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vpc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21</a:t>
            </a:r>
          </a:p>
          <a:p>
            <a:r>
              <a:rPr lang="en-US" sz="1200" b="1" i="1" u="sng" dirty="0" smtClean="0">
                <a:solidFill>
                  <a:schemeClr val="accent5"/>
                </a:solidFill>
                <a:latin typeface="Lantinghei TC Demibold"/>
                <a:cs typeface="Lantinghei TC Demibold"/>
              </a:rPr>
              <a:t>Replicate for every connecting ASA</a:t>
            </a:r>
          </a:p>
          <a:p>
            <a:endParaRPr lang="en-US" sz="1200" dirty="0" smtClean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endParaRPr lang="en-US" sz="1200" dirty="0" smtClean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81251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698500"/>
            <a:ext cx="833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r>
              <a:rPr lang="en-US" dirty="0" smtClean="0"/>
              <a:t>. Configure ITD </a:t>
            </a:r>
            <a:r>
              <a:rPr lang="en-US" dirty="0"/>
              <a:t>Ingress interfaces used to connect to downstream network infrastructure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8700" y="1261428"/>
            <a:ext cx="7531100" cy="5262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"/>
                <a:cs typeface="Courier"/>
              </a:rPr>
              <a:t>interface 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Vlan1100</a:t>
            </a:r>
          </a:p>
          <a:p>
            <a:r>
              <a:rPr lang="en-US" sz="1200" dirty="0">
                <a:latin typeface="Courier"/>
                <a:cs typeface="Courier"/>
              </a:rPr>
              <a:t>  description </a:t>
            </a:r>
            <a:r>
              <a:rPr lang="en-US" sz="1200" dirty="0" smtClean="0">
                <a:latin typeface="Courier"/>
                <a:cs typeface="Courier"/>
              </a:rPr>
              <a:t>EXTERNAL_to_FW-OUTSIDE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b="1" dirty="0" smtClean="0">
                <a:latin typeface="Courier"/>
                <a:cs typeface="Courier"/>
              </a:rPr>
              <a:t>  </a:t>
            </a:r>
            <a:r>
              <a:rPr lang="en-US" sz="1200" b="1" dirty="0" err="1" smtClean="0">
                <a:solidFill>
                  <a:srgbClr val="FF0000"/>
                </a:solidFill>
                <a:latin typeface="Courier"/>
                <a:cs typeface="Courier"/>
              </a:rPr>
              <a:t>vrf</a:t>
            </a:r>
            <a:r>
              <a:rPr lang="en-US" sz="1200" b="1" dirty="0" smtClean="0">
                <a:solidFill>
                  <a:srgbClr val="FF0000"/>
                </a:solidFill>
                <a:latin typeface="Courier"/>
                <a:cs typeface="Courier"/>
              </a:rPr>
              <a:t> </a:t>
            </a:r>
            <a:r>
              <a:rPr lang="en-US" sz="1200" b="1" dirty="0">
                <a:solidFill>
                  <a:srgbClr val="FF0000"/>
                </a:solidFill>
                <a:latin typeface="Courier"/>
                <a:cs typeface="Courier"/>
              </a:rPr>
              <a:t>member FW_OUTSIDE</a:t>
            </a:r>
          </a:p>
          <a:p>
            <a:r>
              <a:rPr lang="en-US" sz="1200" dirty="0">
                <a:latin typeface="Courier"/>
                <a:cs typeface="Courier"/>
              </a:rPr>
              <a:t>  no ip redirects</a:t>
            </a:r>
          </a:p>
          <a:p>
            <a:r>
              <a:rPr lang="en-US" sz="1200" dirty="0">
                <a:latin typeface="Courier"/>
                <a:cs typeface="Courier"/>
              </a:rPr>
              <a:t>  ip address 100.100.0.18/</a:t>
            </a:r>
            <a:r>
              <a:rPr lang="en-US" sz="1200" dirty="0" smtClean="0">
                <a:latin typeface="Courier"/>
                <a:cs typeface="Courier"/>
              </a:rPr>
              <a:t>24</a:t>
            </a:r>
          </a:p>
          <a:p>
            <a:r>
              <a:rPr lang="en-US" sz="1200" dirty="0" smtClean="0">
                <a:latin typeface="Courier"/>
                <a:cs typeface="Courier"/>
              </a:rPr>
              <a:t>  </a:t>
            </a:r>
            <a:r>
              <a:rPr lang="en-US" sz="1200" dirty="0">
                <a:latin typeface="Courier"/>
                <a:cs typeface="Courier"/>
              </a:rPr>
              <a:t>hsrp 100 </a:t>
            </a:r>
          </a:p>
          <a:p>
            <a:r>
              <a:rPr lang="en-US" sz="1200" dirty="0">
                <a:latin typeface="Courier"/>
                <a:cs typeface="Courier"/>
              </a:rPr>
              <a:t>    ip 100.100.0.1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Vlan1101</a:t>
            </a:r>
          </a:p>
          <a:p>
            <a:r>
              <a:rPr lang="en-US" sz="1200" dirty="0">
                <a:latin typeface="Courier"/>
                <a:cs typeface="Courier"/>
              </a:rPr>
              <a:t>  description </a:t>
            </a:r>
            <a:r>
              <a:rPr lang="en-US" sz="1200" dirty="0" smtClean="0">
                <a:latin typeface="Courier"/>
                <a:cs typeface="Courier"/>
              </a:rPr>
              <a:t>INTERNAL_to_FW-INSIDE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  no </a:t>
            </a:r>
            <a:r>
              <a:rPr lang="en-US" sz="1200" dirty="0">
                <a:latin typeface="Courier"/>
                <a:cs typeface="Courier"/>
              </a:rPr>
              <a:t>ip redirects</a:t>
            </a:r>
          </a:p>
          <a:p>
            <a:r>
              <a:rPr lang="en-US" sz="1200" dirty="0">
                <a:latin typeface="Courier"/>
                <a:cs typeface="Courier"/>
              </a:rPr>
              <a:t>  ip address 10.101.0.18/</a:t>
            </a:r>
            <a:r>
              <a:rPr lang="en-US" sz="1200" dirty="0" smtClean="0">
                <a:latin typeface="Courier"/>
                <a:cs typeface="Courier"/>
              </a:rPr>
              <a:t>24</a:t>
            </a:r>
          </a:p>
          <a:p>
            <a:r>
              <a:rPr lang="en-US" sz="1200" dirty="0" smtClean="0">
                <a:latin typeface="Courier"/>
                <a:cs typeface="Courier"/>
              </a:rPr>
              <a:t>  </a:t>
            </a:r>
            <a:r>
              <a:rPr lang="en-US" sz="1200" dirty="0">
                <a:latin typeface="Courier"/>
                <a:cs typeface="Courier"/>
              </a:rPr>
              <a:t>hsrp 1 </a:t>
            </a:r>
          </a:p>
          <a:p>
            <a:r>
              <a:rPr lang="en-US" sz="1200" dirty="0">
                <a:latin typeface="Courier"/>
                <a:cs typeface="Courier"/>
              </a:rPr>
              <a:t>    ip 10.101.0.1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port-channel41</a:t>
            </a:r>
          </a:p>
          <a:p>
            <a:r>
              <a:rPr lang="en-US" sz="1200" dirty="0">
                <a:latin typeface="Courier"/>
                <a:cs typeface="Courier"/>
              </a:rPr>
              <a:t>  description BUNDLE_FOR_AGGREGATE_TRAFFIC</a:t>
            </a: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trunk</a:t>
            </a:r>
          </a:p>
          <a:p>
            <a:r>
              <a:rPr lang="en-US" sz="1200" dirty="0">
                <a:latin typeface="Courier"/>
                <a:cs typeface="Courier"/>
              </a:rPr>
              <a:t>  switchport trunk allowed vlan 1100-1101</a:t>
            </a:r>
          </a:p>
          <a:p>
            <a:r>
              <a:rPr lang="en-US" sz="1200" dirty="0">
                <a:latin typeface="Courier"/>
                <a:cs typeface="Courier"/>
              </a:rPr>
              <a:t>  vpc 41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Ethernet10/1-8</a:t>
            </a: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trunk</a:t>
            </a:r>
          </a:p>
          <a:p>
            <a:r>
              <a:rPr lang="en-US" sz="1200" dirty="0">
                <a:latin typeface="Courier"/>
                <a:cs typeface="Courier"/>
              </a:rPr>
              <a:t>  switchport trunk allowed vlan 1100-</a:t>
            </a:r>
            <a:r>
              <a:rPr lang="en-US" sz="1200" dirty="0" smtClean="0">
                <a:latin typeface="Courier"/>
                <a:cs typeface="Courier"/>
              </a:rPr>
              <a:t>1101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channel-group </a:t>
            </a:r>
            <a:r>
              <a:rPr lang="en-US" sz="1200" dirty="0" smtClean="0">
                <a:latin typeface="Courier"/>
                <a:cs typeface="Courier"/>
              </a:rPr>
              <a:t>41</a:t>
            </a:r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1524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300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4224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  <a:r>
              <a:rPr lang="en-US" dirty="0" smtClean="0"/>
              <a:t>.  </a:t>
            </a:r>
            <a:r>
              <a:rPr lang="en-US" dirty="0"/>
              <a:t>Define ITD Device Groups and Health Probe parameters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8700" y="2020332"/>
            <a:ext cx="7531100" cy="3785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"/>
                <a:cs typeface="Courier"/>
              </a:rPr>
              <a:t>itd </a:t>
            </a:r>
            <a:r>
              <a:rPr lang="en-US" sz="1200" dirty="0">
                <a:latin typeface="Courier"/>
                <a:cs typeface="Courier"/>
              </a:rPr>
              <a:t>device-group FW_INSIDE</a:t>
            </a:r>
          </a:p>
          <a:p>
            <a:r>
              <a:rPr lang="en-US" sz="1200" b="1" dirty="0" smtClean="0">
                <a:latin typeface="Courier"/>
                <a:cs typeface="Courier"/>
              </a:rPr>
              <a:t>  </a:t>
            </a:r>
            <a:r>
              <a:rPr lang="en-US" sz="1200" i="1" dirty="0" smtClean="0">
                <a:solidFill>
                  <a:srgbClr val="0000FF"/>
                </a:solidFill>
                <a:latin typeface="Courier"/>
                <a:cs typeface="Courier"/>
              </a:rPr>
              <a:t>#Config </a:t>
            </a:r>
            <a:r>
              <a:rPr lang="en-US" sz="1200" i="1" dirty="0">
                <a:solidFill>
                  <a:srgbClr val="0000FF"/>
                </a:solidFill>
                <a:latin typeface="Courier"/>
                <a:cs typeface="Courier"/>
              </a:rPr>
              <a:t>Firewall Inside interfaces as nodes</a:t>
            </a:r>
          </a:p>
          <a:p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dirty="0">
                <a:latin typeface="Courier"/>
                <a:cs typeface="Courier"/>
              </a:rPr>
              <a:t>node ip 10.1.0.111 </a:t>
            </a:r>
          </a:p>
          <a:p>
            <a:r>
              <a:rPr lang="en-US" sz="1200" dirty="0">
                <a:latin typeface="Courier"/>
                <a:cs typeface="Courier"/>
              </a:rPr>
              <a:t> node ip 10.1.0.112 </a:t>
            </a:r>
          </a:p>
          <a:p>
            <a:r>
              <a:rPr lang="en-US" sz="1200" dirty="0">
                <a:latin typeface="Courier"/>
                <a:cs typeface="Courier"/>
              </a:rPr>
              <a:t> node ip 10.1.0.113 </a:t>
            </a:r>
          </a:p>
          <a:p>
            <a:r>
              <a:rPr lang="en-US" sz="1200" dirty="0">
                <a:latin typeface="Courier"/>
                <a:cs typeface="Courier"/>
              </a:rPr>
              <a:t> node ip 10.1.0.114 </a:t>
            </a:r>
          </a:p>
          <a:p>
            <a:r>
              <a:rPr lang="en-US" sz="1200" dirty="0">
                <a:latin typeface="Courier"/>
                <a:cs typeface="Courier"/>
              </a:rPr>
              <a:t> probe icmp frequency 5 timeout 5 retry-count 1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itd device-group FW_OUTSIDE</a:t>
            </a:r>
          </a:p>
          <a:p>
            <a:r>
              <a:rPr lang="en-US" sz="1200" i="1" dirty="0" smtClean="0">
                <a:solidFill>
                  <a:srgbClr val="0000FF"/>
                </a:solidFill>
                <a:latin typeface="Courier"/>
                <a:cs typeface="Courier"/>
              </a:rPr>
              <a:t>  #</a:t>
            </a:r>
            <a:r>
              <a:rPr lang="en-US" sz="1200" i="1" dirty="0">
                <a:solidFill>
                  <a:srgbClr val="0000FF"/>
                </a:solidFill>
                <a:latin typeface="Courier"/>
                <a:cs typeface="Courier"/>
              </a:rPr>
              <a:t>Config Firewall Outside interfaces as nodes</a:t>
            </a:r>
          </a:p>
          <a:p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dirty="0">
                <a:latin typeface="Courier"/>
                <a:cs typeface="Courier"/>
              </a:rPr>
              <a:t>node ip 10.0.0.111 </a:t>
            </a:r>
          </a:p>
          <a:p>
            <a:r>
              <a:rPr lang="en-US" sz="1200" dirty="0">
                <a:latin typeface="Courier"/>
                <a:cs typeface="Courier"/>
              </a:rPr>
              <a:t> node ip 10.0.0.112 </a:t>
            </a:r>
          </a:p>
          <a:p>
            <a:r>
              <a:rPr lang="en-US" sz="1200" dirty="0">
                <a:latin typeface="Courier"/>
                <a:cs typeface="Courier"/>
              </a:rPr>
              <a:t> node ip 10.0.0.113 </a:t>
            </a:r>
          </a:p>
          <a:p>
            <a:r>
              <a:rPr lang="en-US" sz="1200" dirty="0">
                <a:latin typeface="Courier"/>
                <a:cs typeface="Courier"/>
              </a:rPr>
              <a:t> node ip 10.0.0.114 </a:t>
            </a:r>
          </a:p>
          <a:p>
            <a:r>
              <a:rPr lang="en-US" sz="1200" dirty="0">
                <a:latin typeface="Courier"/>
                <a:cs typeface="Courier"/>
              </a:rPr>
              <a:t> probe icmp frequency 5 timeout 5 retry-count </a:t>
            </a:r>
            <a:r>
              <a:rPr lang="en-US" sz="1200" dirty="0" smtClean="0">
                <a:latin typeface="Courier"/>
                <a:cs typeface="Courier"/>
              </a:rPr>
              <a:t>1</a:t>
            </a:r>
          </a:p>
          <a:p>
            <a:endParaRPr lang="en-US" sz="1200" dirty="0" smtClean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b="1" dirty="0"/>
              <a:t>Probe Default </a:t>
            </a:r>
            <a:r>
              <a:rPr lang="en-US" sz="1200" b="1" dirty="0" smtClean="0"/>
              <a:t>Values</a:t>
            </a:r>
            <a:br>
              <a:rPr lang="en-US" sz="1200" b="1" dirty="0" smtClean="0"/>
            </a:br>
            <a:r>
              <a:rPr lang="en-US" sz="1200" dirty="0" smtClean="0"/>
              <a:t>switch</a:t>
            </a:r>
            <a:r>
              <a:rPr lang="en-US" sz="1200" dirty="0"/>
              <a:t>(</a:t>
            </a:r>
            <a:r>
              <a:rPr lang="en-US" sz="1200" dirty="0" err="1"/>
              <a:t>config</a:t>
            </a:r>
            <a:r>
              <a:rPr lang="en-US" sz="1200" dirty="0"/>
              <a:t>-device-group)# </a:t>
            </a:r>
            <a:r>
              <a:rPr lang="en-US" sz="1200" b="1" dirty="0"/>
              <a:t>probe</a:t>
            </a:r>
            <a:r>
              <a:rPr lang="en-US" sz="1200" dirty="0"/>
              <a:t> </a:t>
            </a:r>
            <a:r>
              <a:rPr lang="en-US" sz="1200" b="1" dirty="0" err="1"/>
              <a:t>icmp</a:t>
            </a:r>
            <a:r>
              <a:rPr lang="en-US" sz="1200" b="1" dirty="0"/>
              <a:t> frequency</a:t>
            </a:r>
            <a:r>
              <a:rPr lang="en-US" sz="1200" dirty="0"/>
              <a:t> </a:t>
            </a:r>
            <a:r>
              <a:rPr lang="en-US" sz="1200" i="1" dirty="0"/>
              <a:t>10 </a:t>
            </a:r>
            <a:r>
              <a:rPr lang="en-US" sz="1200" b="1" dirty="0"/>
              <a:t>retry-down-count</a:t>
            </a:r>
            <a:r>
              <a:rPr lang="en-US" sz="1200" dirty="0"/>
              <a:t>  1 </a:t>
            </a:r>
            <a:r>
              <a:rPr lang="en-US" sz="1200" b="1" dirty="0"/>
              <a:t>retry-up-count 1 </a:t>
            </a:r>
            <a:r>
              <a:rPr lang="en-US" sz="1200" dirty="0"/>
              <a:t> </a:t>
            </a:r>
            <a:r>
              <a:rPr lang="en-US" sz="1200" b="1" dirty="0"/>
              <a:t>timeout</a:t>
            </a:r>
            <a:r>
              <a:rPr lang="en-US" sz="1200" dirty="0"/>
              <a:t> </a:t>
            </a:r>
            <a:r>
              <a:rPr lang="en-US" sz="1200" i="1" dirty="0"/>
              <a:t>5</a:t>
            </a:r>
            <a:r>
              <a:rPr lang="en-US" sz="1200" dirty="0"/>
              <a:t> </a:t>
            </a:r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978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1938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</a:t>
            </a:r>
            <a:r>
              <a:rPr lang="en-US" dirty="0" smtClean="0"/>
              <a:t>.  Configure Mandatory ITD </a:t>
            </a:r>
            <a:r>
              <a:rPr lang="en-US" dirty="0"/>
              <a:t>Service Processes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8700" y="1791732"/>
            <a:ext cx="7531100" cy="4339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"/>
                <a:cs typeface="Courier"/>
              </a:rPr>
              <a:t>itd </a:t>
            </a:r>
            <a:r>
              <a:rPr lang="en-US" sz="1200" dirty="0">
                <a:latin typeface="Courier"/>
                <a:cs typeface="Courier"/>
              </a:rPr>
              <a:t>INSIDE</a:t>
            </a:r>
          </a:p>
          <a:p>
            <a:r>
              <a:rPr lang="en-US" sz="1200" dirty="0">
                <a:latin typeface="Courier"/>
                <a:cs typeface="Courier"/>
              </a:rPr>
              <a:t> device-group </a:t>
            </a:r>
            <a:r>
              <a:rPr lang="en-US" sz="1200" dirty="0" smtClean="0">
                <a:latin typeface="Courier"/>
                <a:cs typeface="Courier"/>
              </a:rPr>
              <a:t>FW_INSIDE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i="1" dirty="0" smtClean="0">
                <a:latin typeface="Lantinghei TC Extralight"/>
                <a:cs typeface="Lantinghei TC Extralight"/>
              </a:rPr>
              <a:t> 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#binds inside firewall interfaces to process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 ingress </a:t>
            </a:r>
            <a:r>
              <a:rPr lang="en-US" sz="1200" dirty="0">
                <a:latin typeface="Courier"/>
                <a:cs typeface="Courier"/>
              </a:rPr>
              <a:t>interface Vlan1101 </a:t>
            </a:r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#applies ITD route-map to Vlan1101 interface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failaction node reassign </a:t>
            </a:r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#dictates to use the next available Active FW if a FW goes offline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load-balance </a:t>
            </a:r>
            <a:r>
              <a:rPr lang="en-US" sz="1200" dirty="0">
                <a:latin typeface="Courier"/>
                <a:cs typeface="Courier"/>
              </a:rPr>
              <a:t>method </a:t>
            </a:r>
            <a:r>
              <a:rPr lang="en-US" sz="1200" b="1" dirty="0" err="1" smtClean="0">
                <a:latin typeface="Courier"/>
                <a:cs typeface="Courier"/>
              </a:rPr>
              <a:t>src</a:t>
            </a:r>
            <a:r>
              <a:rPr lang="en-US" sz="1200" b="1" dirty="0" smtClean="0">
                <a:latin typeface="Courier"/>
                <a:cs typeface="Courier"/>
              </a:rPr>
              <a:t> </a:t>
            </a:r>
            <a:r>
              <a:rPr lang="en-US" sz="1200" b="1" dirty="0" err="1">
                <a:latin typeface="Courier"/>
                <a:cs typeface="Courier"/>
              </a:rPr>
              <a:t>ip</a:t>
            </a:r>
            <a:r>
              <a:rPr lang="en-US" sz="1200" b="1" dirty="0">
                <a:latin typeface="Courier"/>
                <a:cs typeface="Courier"/>
              </a:rPr>
              <a:t> </a:t>
            </a:r>
            <a:endParaRPr lang="en-US" sz="1200" b="1" dirty="0" smtClean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  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#distributes traffic into 16 buckets</a:t>
            </a:r>
          </a:p>
          <a:p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 	 #</a:t>
            </a:r>
            <a:r>
              <a:rPr lang="en-US" sz="1200" i="1" dirty="0">
                <a:solidFill>
                  <a:srgbClr val="0000FF"/>
                </a:solidFill>
                <a:latin typeface="Lantinghei TC Extralight"/>
                <a:cs typeface="Lantinghei TC Extralight"/>
              </a:rPr>
              <a:t>load balances traffic applicable in buckets to firewalls based on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source-IP address (default)</a:t>
            </a:r>
            <a:r>
              <a:rPr lang="en-US" sz="1200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. </a:t>
            </a:r>
            <a:endParaRPr lang="en-US" sz="1200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no shut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itd </a:t>
            </a:r>
            <a:r>
              <a:rPr lang="en-US" sz="1200" dirty="0">
                <a:latin typeface="Courier"/>
                <a:cs typeface="Courier"/>
              </a:rPr>
              <a:t>OUTSIDE</a:t>
            </a:r>
          </a:p>
          <a:p>
            <a:r>
              <a:rPr lang="en-US" sz="1200" dirty="0">
                <a:latin typeface="Courier"/>
                <a:cs typeface="Courier"/>
              </a:rPr>
              <a:t> vrf </a:t>
            </a:r>
            <a:r>
              <a:rPr lang="en-US" sz="1200" dirty="0" smtClean="0">
                <a:latin typeface="Courier"/>
                <a:cs typeface="Courier"/>
              </a:rPr>
              <a:t>FW_OUTSIDE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#applies this ITD process to the defined vrf named ‘FW_OUTSIDE’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device-group FW_OUTSIDE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 ingress </a:t>
            </a:r>
            <a:r>
              <a:rPr lang="en-US" sz="1200" dirty="0">
                <a:latin typeface="Courier"/>
                <a:cs typeface="Courier"/>
              </a:rPr>
              <a:t>interface Vlan1100 </a:t>
            </a:r>
          </a:p>
          <a:p>
            <a:r>
              <a:rPr lang="en-US" sz="1200" dirty="0">
                <a:latin typeface="Courier"/>
                <a:cs typeface="Courier"/>
              </a:rPr>
              <a:t> failaction node reassign 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load-balance </a:t>
            </a:r>
            <a:r>
              <a:rPr lang="en-US" sz="1200" dirty="0">
                <a:latin typeface="Courier"/>
                <a:cs typeface="Courier"/>
              </a:rPr>
              <a:t>method </a:t>
            </a:r>
            <a:r>
              <a:rPr lang="en-US" sz="1200" b="1" dirty="0" smtClean="0">
                <a:latin typeface="Courier"/>
                <a:cs typeface="Courier"/>
              </a:rPr>
              <a:t>dst </a:t>
            </a:r>
            <a:r>
              <a:rPr lang="en-US" sz="1200" b="1" dirty="0" err="1" smtClean="0">
                <a:latin typeface="Courier"/>
                <a:cs typeface="Courier"/>
              </a:rPr>
              <a:t>ip</a:t>
            </a:r>
            <a:r>
              <a:rPr lang="en-US" sz="1200" b="1" dirty="0" smtClean="0">
                <a:latin typeface="Courier"/>
                <a:cs typeface="Courier"/>
              </a:rPr>
              <a:t> </a:t>
            </a:r>
          </a:p>
          <a:p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	#load balances traffic applicable in buckets to firewalls based on destination. Default is src-ip (itd INSIDE) </a:t>
            </a:r>
            <a:endParaRPr lang="en-US" sz="1200" i="1" dirty="0"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no shut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65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1938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10.  Configure </a:t>
            </a:r>
            <a:r>
              <a:rPr lang="en-US" dirty="0"/>
              <a:t>o</a:t>
            </a:r>
            <a:r>
              <a:rPr lang="en-US" dirty="0" smtClean="0"/>
              <a:t>ptional ITD features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8700" y="1791732"/>
            <a:ext cx="7531100" cy="3416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"/>
                <a:cs typeface="Courier"/>
              </a:rPr>
              <a:t>N7K-1(</a:t>
            </a:r>
            <a:r>
              <a:rPr lang="en-US" sz="1200" dirty="0" err="1">
                <a:latin typeface="Courier"/>
                <a:cs typeface="Courier"/>
              </a:rPr>
              <a:t>config</a:t>
            </a:r>
            <a:r>
              <a:rPr lang="en-US" sz="1200" dirty="0">
                <a:latin typeface="Courier"/>
                <a:cs typeface="Courier"/>
              </a:rPr>
              <a:t>)# </a:t>
            </a:r>
            <a:r>
              <a:rPr lang="en-US" sz="1200" dirty="0" err="1">
                <a:latin typeface="Courier"/>
                <a:cs typeface="Courier"/>
              </a:rPr>
              <a:t>itd</a:t>
            </a:r>
            <a:r>
              <a:rPr lang="en-US" sz="1200" dirty="0">
                <a:latin typeface="Courier"/>
                <a:cs typeface="Courier"/>
              </a:rPr>
              <a:t> INSIDE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N7K</a:t>
            </a:r>
            <a:r>
              <a:rPr lang="en-US" sz="1200" dirty="0">
                <a:latin typeface="Courier"/>
                <a:cs typeface="Courier"/>
              </a:rPr>
              <a:t>-1(</a:t>
            </a:r>
            <a:r>
              <a:rPr lang="en-US" sz="1200" dirty="0" err="1">
                <a:latin typeface="Courier"/>
                <a:cs typeface="Courier"/>
              </a:rPr>
              <a:t>config-itd</a:t>
            </a:r>
            <a:r>
              <a:rPr lang="en-US" sz="1200" dirty="0">
                <a:latin typeface="Courier"/>
                <a:cs typeface="Courier"/>
              </a:rPr>
              <a:t>)# ?</a:t>
            </a:r>
          </a:p>
          <a:p>
            <a:r>
              <a:rPr lang="en-US" sz="1200" dirty="0">
                <a:latin typeface="Courier"/>
                <a:cs typeface="Courier"/>
              </a:rPr>
              <a:t>  access-list   ITD access-list </a:t>
            </a:r>
            <a:r>
              <a:rPr lang="en-US" sz="1200" dirty="0" smtClean="0">
                <a:latin typeface="Courier"/>
                <a:cs typeface="Courier"/>
              </a:rPr>
              <a:t>name   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##Traffic to include in LB Profile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device-group  ITD device </a:t>
            </a:r>
            <a:r>
              <a:rPr lang="en-US" sz="1200" dirty="0" smtClean="0">
                <a:latin typeface="Courier"/>
                <a:cs typeface="Courier"/>
              </a:rPr>
              <a:t>group   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exclude       ACL to exclude from </a:t>
            </a:r>
            <a:r>
              <a:rPr lang="en-US" sz="1200" dirty="0" smtClean="0">
                <a:latin typeface="Courier"/>
                <a:cs typeface="Courier"/>
              </a:rPr>
              <a:t>redirection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##Traffic to exclude from LB Profile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failaction</a:t>
            </a:r>
            <a:r>
              <a:rPr lang="en-US" sz="1200" dirty="0">
                <a:latin typeface="Courier"/>
                <a:cs typeface="Courier"/>
              </a:rPr>
              <a:t>    ITD </a:t>
            </a:r>
            <a:r>
              <a:rPr lang="en-US" sz="1200" dirty="0" err="1">
                <a:latin typeface="Courier"/>
                <a:cs typeface="Courier"/>
              </a:rPr>
              <a:t>failaction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ingress       ITD ingress interface</a:t>
            </a:r>
          </a:p>
          <a:p>
            <a:r>
              <a:rPr lang="en-US" sz="1200" dirty="0">
                <a:latin typeface="Courier"/>
                <a:cs typeface="Courier"/>
              </a:rPr>
              <a:t>  load-balance  ITD </a:t>
            </a:r>
            <a:r>
              <a:rPr lang="en-US" sz="1200" dirty="0" err="1" smtClean="0">
                <a:latin typeface="Courier"/>
                <a:cs typeface="Courier"/>
              </a:rPr>
              <a:t>Loadbalance</a:t>
            </a:r>
            <a:r>
              <a:rPr lang="en-US" sz="1200" dirty="0" smtClean="0">
                <a:latin typeface="Courier"/>
                <a:cs typeface="Courier"/>
              </a:rPr>
              <a:t> 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##Configures bucket allocation, mask position, or </a:t>
            </a:r>
            <a:r>
              <a:rPr lang="en-US" sz="1200" i="1" dirty="0" err="1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Src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/</a:t>
            </a:r>
            <a:r>
              <a:rPr lang="en-US" sz="1200" i="1" dirty="0" err="1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Dst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 LB Method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nat</a:t>
            </a:r>
            <a:r>
              <a:rPr lang="en-US" sz="1200" dirty="0">
                <a:latin typeface="Courier"/>
                <a:cs typeface="Courier"/>
              </a:rPr>
              <a:t>           Network Address </a:t>
            </a:r>
            <a:r>
              <a:rPr lang="en-US" sz="1200" dirty="0" smtClean="0">
                <a:latin typeface="Courier"/>
                <a:cs typeface="Courier"/>
              </a:rPr>
              <a:t>Translation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##Enables NAT Based ITD instead of PBR based (default)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no            Negate a command or set its defaults</a:t>
            </a:r>
          </a:p>
          <a:p>
            <a:r>
              <a:rPr lang="en-US" sz="1200" dirty="0">
                <a:latin typeface="Courier"/>
                <a:cs typeface="Courier"/>
              </a:rPr>
              <a:t>  peer          Peer cli for sandwich mode failure </a:t>
            </a:r>
            <a:r>
              <a:rPr lang="en-US" sz="1200" dirty="0" smtClean="0">
                <a:latin typeface="Courier"/>
                <a:cs typeface="Courier"/>
              </a:rPr>
              <a:t>notification </a:t>
            </a:r>
            <a:r>
              <a:rPr lang="en-US" sz="1200" i="1" dirty="0">
                <a:solidFill>
                  <a:srgbClr val="0000FF"/>
                </a:solidFill>
                <a:latin typeface="Lantinghei TC Extralight"/>
                <a:cs typeface="Lantinghei TC Extralight"/>
              </a:rPr>
              <a:t>##Enables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awareness of ITD process state in another VDC (used for 2-Arm/Sandwich ITD configurations)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shutdown      </a:t>
            </a:r>
          </a:p>
          <a:p>
            <a:r>
              <a:rPr lang="en-US" sz="1200" dirty="0" smtClean="0">
                <a:latin typeface="Courier"/>
                <a:cs typeface="Courier"/>
              </a:rPr>
              <a:t>  virtual       </a:t>
            </a:r>
            <a:r>
              <a:rPr lang="en-US" sz="1200" dirty="0">
                <a:latin typeface="Courier"/>
                <a:cs typeface="Courier"/>
              </a:rPr>
              <a:t>ITD virtual </a:t>
            </a:r>
            <a:r>
              <a:rPr lang="en-US" sz="1200" dirty="0" err="1">
                <a:latin typeface="Courier"/>
                <a:cs typeface="Courier"/>
              </a:rPr>
              <a:t>ip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configuration 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##Global and Device-group specific VIP configuration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vrf</a:t>
            </a:r>
            <a:r>
              <a:rPr lang="en-US" sz="1200" dirty="0">
                <a:latin typeface="Courier"/>
                <a:cs typeface="Courier"/>
              </a:rPr>
              <a:t>           ITD service </a:t>
            </a:r>
            <a:r>
              <a:rPr lang="en-US" sz="1200" dirty="0" err="1" smtClean="0">
                <a:latin typeface="Courier"/>
                <a:cs typeface="Courier"/>
              </a:rPr>
              <a:t>vrf</a:t>
            </a:r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469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ASA Firewall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8000" y="1230531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ASA Basic Configuration: There is nothing ITD specific about configuring the ASA for ITD. The following interface configuration is used with this topology.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981200"/>
            <a:ext cx="4178300" cy="3231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interface Port-channel11</a:t>
            </a:r>
          </a:p>
          <a:p>
            <a:r>
              <a:rPr lang="en-US" sz="1200" dirty="0">
                <a:latin typeface="Courier"/>
                <a:cs typeface="Courier"/>
              </a:rPr>
              <a:t> description INSIDE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101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nameif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inside</a:t>
            </a:r>
          </a:p>
          <a:p>
            <a:r>
              <a:rPr lang="en-US" sz="1200" dirty="0">
                <a:latin typeface="Courier"/>
                <a:cs typeface="Courier"/>
              </a:rPr>
              <a:t> security-level 100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err="1">
                <a:latin typeface="Courier"/>
                <a:cs typeface="Courier"/>
              </a:rPr>
              <a:t>ip</a:t>
            </a:r>
            <a:r>
              <a:rPr lang="en-US" sz="1200" dirty="0">
                <a:latin typeface="Courier"/>
                <a:cs typeface="Courier"/>
              </a:rPr>
              <a:t> address 10.1.0.111 255.255.255.0 </a:t>
            </a:r>
          </a:p>
          <a:p>
            <a:r>
              <a:rPr lang="en-US" sz="1200" dirty="0">
                <a:latin typeface="Courier"/>
                <a:cs typeface="Courier"/>
              </a:rPr>
              <a:t>!</a:t>
            </a:r>
          </a:p>
          <a:p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interface 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Port-</a:t>
            </a:r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channel21</a:t>
            </a:r>
            <a:endParaRPr lang="en-US" sz="1200" dirty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description OUTSIDE</a:t>
            </a:r>
          </a:p>
          <a:p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 vlan 100</a:t>
            </a:r>
          </a:p>
          <a:p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 nameif outside</a:t>
            </a:r>
          </a:p>
          <a:p>
            <a:r>
              <a:rPr lang="en-US" sz="1200" dirty="0">
                <a:latin typeface="Courier"/>
                <a:cs typeface="Courier"/>
              </a:rPr>
              <a:t> security-level 100</a:t>
            </a:r>
          </a:p>
          <a:p>
            <a:r>
              <a:rPr lang="en-US" sz="1200" dirty="0">
                <a:latin typeface="Courier"/>
                <a:cs typeface="Courier"/>
              </a:rPr>
              <a:t> ip address 10.0.0.111 255.255.255.0 </a:t>
            </a:r>
          </a:p>
          <a:p>
            <a:r>
              <a:rPr lang="en-US" sz="1200" dirty="0" smtClean="0">
                <a:latin typeface="Courier"/>
                <a:cs typeface="Courier"/>
              </a:rPr>
              <a:t>!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same</a:t>
            </a:r>
            <a:r>
              <a:rPr lang="en-US" sz="1200" dirty="0">
                <a:latin typeface="Courier"/>
                <a:cs typeface="Courier"/>
              </a:rPr>
              <a:t>-security-traffic permit inter-</a:t>
            </a:r>
            <a:r>
              <a:rPr lang="en-US" sz="1200" dirty="0" smtClean="0">
                <a:latin typeface="Courier"/>
                <a:cs typeface="Courier"/>
              </a:rPr>
              <a:t>interface</a:t>
            </a:r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10100" y="1968500"/>
            <a:ext cx="4318000" cy="4893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"/>
                <a:cs typeface="Courier"/>
              </a:rPr>
              <a:t>interface </a:t>
            </a:r>
            <a:r>
              <a:rPr lang="en-US" sz="1200" dirty="0" smtClean="0">
                <a:latin typeface="Courier"/>
                <a:cs typeface="Courier"/>
              </a:rPr>
              <a:t>TenGigabitEthernet0/6</a:t>
            </a:r>
          </a:p>
          <a:p>
            <a:r>
              <a:rPr lang="en-US" sz="1200" dirty="0">
                <a:latin typeface="Courier"/>
                <a:cs typeface="Courier"/>
              </a:rPr>
              <a:t> description </a:t>
            </a:r>
            <a:r>
              <a:rPr lang="en-US" sz="1200" dirty="0" smtClean="0">
                <a:latin typeface="Courier"/>
                <a:cs typeface="Courier"/>
              </a:rPr>
              <a:t>CONNECTED_TO_SWITCH-A-VPC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channel-group 11 </a:t>
            </a:r>
            <a:r>
              <a:rPr lang="en-US" sz="1200" dirty="0">
                <a:latin typeface="Courier"/>
                <a:cs typeface="Courier"/>
              </a:rPr>
              <a:t>mode </a:t>
            </a:r>
            <a:r>
              <a:rPr lang="en-US" sz="1200" dirty="0" smtClean="0">
                <a:latin typeface="Courier"/>
                <a:cs typeface="Courier"/>
              </a:rPr>
              <a:t>active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no </a:t>
            </a:r>
            <a:r>
              <a:rPr lang="en-US" sz="1200" dirty="0" err="1">
                <a:latin typeface="Courier"/>
                <a:cs typeface="Courier"/>
              </a:rPr>
              <a:t>nameif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no security-</a:t>
            </a:r>
            <a:r>
              <a:rPr lang="en-US" sz="1200" dirty="0" smtClean="0">
                <a:latin typeface="Courier"/>
                <a:cs typeface="Courier"/>
              </a:rPr>
              <a:t>level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</a:t>
            </a:r>
            <a:r>
              <a:rPr lang="en-US" sz="1200" dirty="0" smtClean="0">
                <a:latin typeface="Courier"/>
                <a:cs typeface="Courier"/>
              </a:rPr>
              <a:t>TenGigabitEthernet0/7</a:t>
            </a:r>
          </a:p>
          <a:p>
            <a:r>
              <a:rPr lang="en-US" sz="1200" dirty="0">
                <a:latin typeface="Courier"/>
                <a:cs typeface="Courier"/>
              </a:rPr>
              <a:t> description CONNECTED_TO_SWITCH</a:t>
            </a:r>
            <a:r>
              <a:rPr lang="en-US" sz="1200" dirty="0" smtClean="0">
                <a:latin typeface="Courier"/>
                <a:cs typeface="Courier"/>
              </a:rPr>
              <a:t>-B-VPC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channel-group 11 </a:t>
            </a:r>
            <a:r>
              <a:rPr lang="en-US" sz="1200" dirty="0">
                <a:latin typeface="Courier"/>
                <a:cs typeface="Courier"/>
              </a:rPr>
              <a:t>mode active </a:t>
            </a:r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no </a:t>
            </a:r>
            <a:r>
              <a:rPr lang="en-US" sz="1200" dirty="0" err="1">
                <a:latin typeface="Courier"/>
                <a:cs typeface="Courier"/>
              </a:rPr>
              <a:t>nameif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no security-</a:t>
            </a:r>
            <a:r>
              <a:rPr lang="en-US" sz="1200" dirty="0" smtClean="0">
                <a:latin typeface="Courier"/>
                <a:cs typeface="Courier"/>
              </a:rPr>
              <a:t>level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TenGigabitEthernet0</a:t>
            </a:r>
            <a:r>
              <a:rPr lang="en-US" sz="1200" dirty="0" smtClean="0">
                <a:latin typeface="Courier"/>
                <a:cs typeface="Courier"/>
              </a:rPr>
              <a:t>/8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description CONNECTED_TO_SWITCH-A-VPC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channel-group </a:t>
            </a:r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21 </a:t>
            </a:r>
            <a:r>
              <a:rPr lang="en-US" sz="1200" dirty="0">
                <a:latin typeface="Courier"/>
                <a:cs typeface="Courier"/>
              </a:rPr>
              <a:t>mode active</a:t>
            </a:r>
          </a:p>
          <a:p>
            <a:r>
              <a:rPr lang="en-US" sz="1200" dirty="0">
                <a:latin typeface="Courier"/>
                <a:cs typeface="Courier"/>
              </a:rPr>
              <a:t> no </a:t>
            </a:r>
            <a:r>
              <a:rPr lang="en-US" sz="1200" dirty="0" err="1">
                <a:latin typeface="Courier"/>
                <a:cs typeface="Courier"/>
              </a:rPr>
              <a:t>nameif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no security-level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TenGigabitEthernet0</a:t>
            </a:r>
            <a:r>
              <a:rPr lang="en-US" sz="1200" dirty="0" smtClean="0">
                <a:latin typeface="Courier"/>
                <a:cs typeface="Courier"/>
              </a:rPr>
              <a:t>/9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description CONNECTED_TO_SWITCH-B-VPC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channel-group </a:t>
            </a:r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21 </a:t>
            </a:r>
            <a:r>
              <a:rPr lang="en-US" sz="1200" dirty="0">
                <a:latin typeface="Courier"/>
                <a:cs typeface="Courier"/>
              </a:rPr>
              <a:t>mode active </a:t>
            </a:r>
          </a:p>
          <a:p>
            <a:r>
              <a:rPr lang="en-US" sz="1200" dirty="0">
                <a:latin typeface="Courier"/>
                <a:cs typeface="Courier"/>
              </a:rPr>
              <a:t> no </a:t>
            </a:r>
            <a:r>
              <a:rPr lang="en-US" sz="1200" dirty="0" err="1">
                <a:latin typeface="Courier"/>
                <a:cs typeface="Courier"/>
              </a:rPr>
              <a:t>nameif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no security-level</a:t>
            </a:r>
          </a:p>
          <a:p>
            <a:endParaRPr lang="en-US" sz="1200" dirty="0" smtClean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03987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86868" y="25908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 smtClean="0">
                <a:solidFill>
                  <a:schemeClr val="accent1"/>
                </a:solidFill>
                <a:cs typeface="Arial"/>
              </a:rPr>
              <a:t>ITD + ASA with dual VDC </a:t>
            </a:r>
          </a:p>
          <a:p>
            <a:pPr>
              <a:defRPr/>
            </a:pPr>
            <a:r>
              <a:rPr lang="en-US" sz="3600" dirty="0" smtClean="0">
                <a:solidFill>
                  <a:schemeClr val="accent1"/>
                </a:solidFill>
                <a:cs typeface="Arial"/>
              </a:rPr>
              <a:t>Sandwich Topology</a:t>
            </a:r>
            <a:endParaRPr lang="en-US" sz="36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39268" y="3898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000" dirty="0" smtClean="0">
                <a:solidFill>
                  <a:schemeClr val="accent1"/>
                </a:solidFill>
                <a:cs typeface="Arial"/>
              </a:rPr>
              <a:t>Physical separation of traffic using separate ASA interfaces for Inside and Outside networks.</a:t>
            </a:r>
            <a:endParaRPr lang="en-US" sz="20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066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Line 2"/>
          <p:cNvSpPr>
            <a:spLocks noChangeShapeType="1"/>
          </p:cNvSpPr>
          <p:nvPr/>
        </p:nvSpPr>
        <p:spPr bwMode="auto">
          <a:xfrm>
            <a:off x="4752105" y="1479752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5" name="Line 2"/>
          <p:cNvSpPr>
            <a:spLocks noChangeShapeType="1"/>
          </p:cNvSpPr>
          <p:nvPr/>
        </p:nvSpPr>
        <p:spPr bwMode="auto">
          <a:xfrm>
            <a:off x="4602979" y="1479752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cxnSp>
        <p:nvCxnSpPr>
          <p:cNvPr id="2" name="Straight Connector 1"/>
          <p:cNvCxnSpPr>
            <a:stCxn id="131" idx="0"/>
          </p:cNvCxnSpPr>
          <p:nvPr/>
        </p:nvCxnSpPr>
        <p:spPr>
          <a:xfrm flipH="1" flipV="1">
            <a:off x="3487097" y="3884085"/>
            <a:ext cx="1177875" cy="419627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131" idx="0"/>
            <a:endCxn id="172" idx="2"/>
          </p:cNvCxnSpPr>
          <p:nvPr/>
        </p:nvCxnSpPr>
        <p:spPr>
          <a:xfrm flipV="1">
            <a:off x="4664972" y="3917491"/>
            <a:ext cx="408332" cy="38622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31" idx="0"/>
          </p:cNvCxnSpPr>
          <p:nvPr/>
        </p:nvCxnSpPr>
        <p:spPr>
          <a:xfrm flipV="1">
            <a:off x="4664972" y="3917491"/>
            <a:ext cx="1152643" cy="38622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785384" y="3460432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642190" y="3460432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30722" y="3460432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ASA3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240918" y="3454880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ASA4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2840374" y="3602639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.111</a:t>
            </a:r>
          </a:p>
        </p:txBody>
      </p:sp>
      <p:cxnSp>
        <p:nvCxnSpPr>
          <p:cNvPr id="78" name="Straight Connector 77"/>
          <p:cNvCxnSpPr>
            <a:stCxn id="131" idx="0"/>
          </p:cNvCxnSpPr>
          <p:nvPr/>
        </p:nvCxnSpPr>
        <p:spPr>
          <a:xfrm flipH="1" flipV="1">
            <a:off x="4326383" y="3845132"/>
            <a:ext cx="338589" cy="45858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itle 1"/>
          <p:cNvSpPr txBox="1">
            <a:spLocks/>
          </p:cNvSpPr>
          <p:nvPr/>
        </p:nvSpPr>
        <p:spPr>
          <a:xfrm>
            <a:off x="186868" y="3556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3600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sz="3600" dirty="0" smtClean="0">
                <a:solidFill>
                  <a:schemeClr val="accent1"/>
                </a:solidFill>
                <a:cs typeface="Arial"/>
              </a:rPr>
              <a:t>  Dual VDC Sandwich Topology</a:t>
            </a:r>
          </a:p>
          <a:p>
            <a:pPr algn="l">
              <a:defRPr/>
            </a:pPr>
            <a:r>
              <a:rPr lang="en-US" sz="2000" b="1" i="1" dirty="0" smtClean="0">
                <a:cs typeface="Arial"/>
              </a:rPr>
              <a:t>     NXOS GBR 7.2 L3 Over VPC</a:t>
            </a:r>
            <a:endParaRPr lang="en-US" sz="2000" b="1" i="1" dirty="0">
              <a:cs typeface="Arial"/>
            </a:endParaRPr>
          </a:p>
        </p:txBody>
      </p:sp>
      <p:cxnSp>
        <p:nvCxnSpPr>
          <p:cNvPr id="90" name="Straight Connector 89"/>
          <p:cNvCxnSpPr>
            <a:stCxn id="137" idx="2"/>
          </p:cNvCxnSpPr>
          <p:nvPr/>
        </p:nvCxnSpPr>
        <p:spPr>
          <a:xfrm flipH="1">
            <a:off x="4357298" y="3157394"/>
            <a:ext cx="309424" cy="4447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137" idx="2"/>
            <a:endCxn id="173" idx="0"/>
          </p:cNvCxnSpPr>
          <p:nvPr/>
        </p:nvCxnSpPr>
        <p:spPr>
          <a:xfrm>
            <a:off x="4666722" y="3157394"/>
            <a:ext cx="1230937" cy="2724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endCxn id="137" idx="2"/>
          </p:cNvCxnSpPr>
          <p:nvPr/>
        </p:nvCxnSpPr>
        <p:spPr>
          <a:xfrm flipH="1" flipV="1">
            <a:off x="4666722" y="3157394"/>
            <a:ext cx="503724" cy="48523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>
            <a:stCxn id="137" idx="2"/>
            <a:endCxn id="170" idx="0"/>
          </p:cNvCxnSpPr>
          <p:nvPr/>
        </p:nvCxnSpPr>
        <p:spPr>
          <a:xfrm flipH="1">
            <a:off x="3502653" y="3157394"/>
            <a:ext cx="1164069" cy="2724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TextBox 117"/>
          <p:cNvSpPr txBox="1"/>
          <p:nvPr/>
        </p:nvSpPr>
        <p:spPr>
          <a:xfrm>
            <a:off x="3642190" y="3598925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.112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382475" y="3598925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.113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5265828" y="3602639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.114</a:t>
            </a:r>
          </a:p>
        </p:txBody>
      </p:sp>
      <p:pic>
        <p:nvPicPr>
          <p:cNvPr id="127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813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72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250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819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7" name="Rounded Rectangle 146"/>
          <p:cNvSpPr/>
          <p:nvPr/>
        </p:nvSpPr>
        <p:spPr>
          <a:xfrm>
            <a:off x="1097583" y="3220912"/>
            <a:ext cx="1687801" cy="909777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r"/>
            <a:r>
              <a:rPr lang="en-US" sz="800" dirty="0">
                <a:latin typeface="Lantinghei TC Demibold"/>
                <a:cs typeface="Lantinghei TC Demibold"/>
              </a:rPr>
              <a:t/>
            </a:r>
            <a:br>
              <a:rPr lang="en-US" sz="800" dirty="0"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VLAN 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10.0.0.17</a:t>
            </a:r>
            <a:b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FW_OUTSIDE</a:t>
            </a:r>
          </a:p>
          <a:p>
            <a:pPr algn="r"/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VLAN 101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10.1.0.17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52" name="Rounded Rectangle 151"/>
          <p:cNvSpPr/>
          <p:nvPr/>
        </p:nvSpPr>
        <p:spPr>
          <a:xfrm>
            <a:off x="6738332" y="2923774"/>
            <a:ext cx="1858802" cy="1714305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b="1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Outside 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Port-Channel 21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VLAN 100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Outside</a:t>
            </a:r>
          </a:p>
          <a:p>
            <a:pPr algn="ctr"/>
            <a:r>
              <a:rPr lang="en-US" sz="800" dirty="0">
                <a:solidFill>
                  <a:srgbClr val="000000"/>
                </a:solidFill>
                <a:latin typeface="Lantinghei TC Demibold"/>
                <a:cs typeface="Lantinghei TC Demibold"/>
              </a:rPr>
              <a:t>10.0.0.111 – 114/</a:t>
            </a:r>
            <a:r>
              <a:rPr lang="en-US" sz="800" dirty="0" smtClean="0">
                <a:solidFill>
                  <a:srgbClr val="000000"/>
                </a:solidFill>
                <a:latin typeface="Lantinghei TC Demibold"/>
                <a:cs typeface="Lantinghei TC Demibold"/>
              </a:rPr>
              <a:t>24</a:t>
            </a:r>
          </a:p>
          <a:p>
            <a:pPr algn="ctr"/>
            <a:endParaRPr lang="en-US" sz="800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Inside</a:t>
            </a: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Port-Channel 11</a:t>
            </a: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VLAN 101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>
                <a:solidFill>
                  <a:srgbClr val="000000"/>
                </a:solidFill>
                <a:latin typeface="Lantinghei TC Demibold"/>
                <a:cs typeface="Lantinghei TC Demibold"/>
              </a:rPr>
              <a:t>10.1.0.111 – 114/24</a:t>
            </a:r>
          </a:p>
          <a:p>
            <a:pPr algn="ctr"/>
            <a:endParaRPr lang="en-US" sz="800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53" name="Rounded Rectangle 152"/>
          <p:cNvSpPr/>
          <p:nvPr/>
        </p:nvSpPr>
        <p:spPr>
          <a:xfrm>
            <a:off x="6730500" y="2923773"/>
            <a:ext cx="1858802" cy="297139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Firewall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57" name="Rounded Rectangle 156"/>
          <p:cNvSpPr/>
          <p:nvPr/>
        </p:nvSpPr>
        <p:spPr>
          <a:xfrm>
            <a:off x="1097583" y="3221131"/>
            <a:ext cx="1687801" cy="208680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Transit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62" name="Rounded Rectangle 161"/>
          <p:cNvSpPr/>
          <p:nvPr/>
        </p:nvSpPr>
        <p:spPr>
          <a:xfrm>
            <a:off x="1097583" y="1563063"/>
            <a:ext cx="1687801" cy="1078775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r"/>
            <a:endParaRPr lang="en-US" sz="800" dirty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10.100.0.1 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FW_OUTSIDE</a:t>
            </a:r>
          </a:p>
          <a:p>
            <a:pPr algn="ctr"/>
            <a:endParaRPr lang="en-US" sz="800" dirty="0" smtClean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900" b="1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163" name="Rounded Rectangle 162"/>
          <p:cNvSpPr/>
          <p:nvPr/>
        </p:nvSpPr>
        <p:spPr>
          <a:xfrm>
            <a:off x="1097583" y="1544497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ITD Ingress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pic>
        <p:nvPicPr>
          <p:cNvPr id="170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813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752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464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819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" name="TextBox 173"/>
          <p:cNvSpPr txBox="1"/>
          <p:nvPr/>
        </p:nvSpPr>
        <p:spPr>
          <a:xfrm>
            <a:off x="5552497" y="2882591"/>
            <a:ext cx="1178003" cy="338540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800" i="1" dirty="0" smtClean="0">
                <a:solidFill>
                  <a:srgbClr val="FF0000"/>
                </a:solidFill>
                <a:latin typeface="Lantinghei TC Extralight"/>
                <a:cs typeface="Lantinghei TC Extralight"/>
              </a:rPr>
              <a:t>10.0.0.114 Outside</a:t>
            </a:r>
          </a:p>
          <a:p>
            <a:pPr algn="ctr"/>
            <a:r>
              <a:rPr lang="en-US" sz="8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10.1.0.114 Inside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72400" y="-63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6" name="Line 2"/>
          <p:cNvSpPr>
            <a:spLocks noChangeShapeType="1"/>
          </p:cNvSpPr>
          <p:nvPr/>
        </p:nvSpPr>
        <p:spPr bwMode="auto">
          <a:xfrm>
            <a:off x="4717315" y="4943029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8" name="Line 2"/>
          <p:cNvSpPr>
            <a:spLocks noChangeShapeType="1"/>
          </p:cNvSpPr>
          <p:nvPr/>
        </p:nvSpPr>
        <p:spPr bwMode="auto">
          <a:xfrm>
            <a:off x="4614503" y="4943025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31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604" y="4303712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2" name="Oval 181"/>
          <p:cNvSpPr/>
          <p:nvPr/>
        </p:nvSpPr>
        <p:spPr>
          <a:xfrm>
            <a:off x="4410697" y="5143148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pic>
        <p:nvPicPr>
          <p:cNvPr id="183" name="Picture 18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592" y="5998180"/>
            <a:ext cx="4524259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354" y="2076658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" name="Oval 137"/>
          <p:cNvSpPr/>
          <p:nvPr/>
        </p:nvSpPr>
        <p:spPr>
          <a:xfrm>
            <a:off x="4410697" y="1955117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sp>
        <p:nvSpPr>
          <p:cNvPr id="164" name="Rounded Rectangle 163"/>
          <p:cNvSpPr/>
          <p:nvPr/>
        </p:nvSpPr>
        <p:spPr>
          <a:xfrm>
            <a:off x="1097583" y="4835542"/>
            <a:ext cx="1687801" cy="915538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1101 – 10.101.0.1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65" name="Rounded Rectangle 164"/>
          <p:cNvSpPr/>
          <p:nvPr/>
        </p:nvSpPr>
        <p:spPr>
          <a:xfrm>
            <a:off x="1097583" y="4835542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ITD Ingress Interface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pic>
        <p:nvPicPr>
          <p:cNvPr id="166" name="Picture 16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576" y="1148874"/>
            <a:ext cx="4524259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7" name="Rounded Rectangle 176"/>
          <p:cNvSpPr/>
          <p:nvPr/>
        </p:nvSpPr>
        <p:spPr>
          <a:xfrm>
            <a:off x="5170446" y="2289147"/>
            <a:ext cx="727213" cy="297139"/>
          </a:xfrm>
          <a:prstGeom prst="roundRect">
            <a:avLst>
              <a:gd name="adj" fmla="val 7637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VDC 2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80" name="Rounded Rectangle 179"/>
          <p:cNvSpPr/>
          <p:nvPr/>
        </p:nvSpPr>
        <p:spPr>
          <a:xfrm>
            <a:off x="5170446" y="4686972"/>
            <a:ext cx="727213" cy="297139"/>
          </a:xfrm>
          <a:prstGeom prst="roundRect">
            <a:avLst>
              <a:gd name="adj" fmla="val 7637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VDC 1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</p:spTree>
    <p:extLst>
      <p:ext uri="{BB962C8B-B14F-4D97-AF65-F5344CB8AC3E}">
        <p14:creationId xmlns:p14="http://schemas.microsoft.com/office/powerpoint/2010/main" val="43668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animBg="1"/>
      <p:bldP spid="152" grpId="0" animBg="1"/>
      <p:bldP spid="153" grpId="0" animBg="1"/>
      <p:bldP spid="157" grpId="0" animBg="1"/>
      <p:bldP spid="162" grpId="0" animBg="1"/>
      <p:bldP spid="163" grpId="0" animBg="1"/>
      <p:bldP spid="164" grpId="0" animBg="1"/>
      <p:bldP spid="165" grpId="0" animBg="1"/>
      <p:bldP spid="177" grpId="0" animBg="1"/>
      <p:bldP spid="18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2247900"/>
            <a:ext cx="8077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Lantinghei TC Heavy"/>
                <a:cs typeface="Lantinghei TC Heavy"/>
              </a:rPr>
              <a:t>Nexus 7000</a:t>
            </a:r>
          </a:p>
          <a:p>
            <a:endParaRPr lang="en-US" dirty="0" smtClean="0">
              <a:latin typeface="Lantinghei TC Heavy"/>
              <a:cs typeface="Lantinghei TC Heavy"/>
            </a:endParaRPr>
          </a:p>
          <a:p>
            <a:pPr marL="342900" indent="-342900">
              <a:buFont typeface="+mj-ea"/>
              <a:buAutoNum type="circleNumDbPlain"/>
            </a:pPr>
            <a:r>
              <a:rPr lang="en-US" dirty="0" smtClean="0"/>
              <a:t>Create VDC and allocate ports (not displayed)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/>
              <a:t>Enable Features 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/>
              <a:t>Enable L2 Vlans to be used in the topology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/>
              <a:t>Configure (physical/logical) interfaces connecting </a:t>
            </a:r>
            <a:r>
              <a:rPr lang="en-US" dirty="0"/>
              <a:t>to </a:t>
            </a:r>
            <a:r>
              <a:rPr lang="en-US" dirty="0" smtClean="0"/>
              <a:t>firewalls Inside and Outside networks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/>
              <a:t>Configure transit interfaces </a:t>
            </a:r>
            <a:r>
              <a:rPr lang="en-US" dirty="0"/>
              <a:t>used for getting internal traffic flow to </a:t>
            </a:r>
            <a:r>
              <a:rPr lang="en-US" dirty="0" smtClean="0"/>
              <a:t>firewall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/>
              <a:t>Define ITD Device Groups and Health Probe </a:t>
            </a:r>
            <a:r>
              <a:rPr lang="en-US" dirty="0" smtClean="0"/>
              <a:t>parameters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/>
              <a:t>Configure ITD services and mandatory parameters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/>
              <a:t>Configure optional ITD parameters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" y="1335922"/>
            <a:ext cx="779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 configuration steps are done in each VDC (or individual switch on each side of the “sandwich” configuration.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29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436132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Create VDC and allocate ports (not shown)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Enable Features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5200" y="2359462"/>
            <a:ext cx="6858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ourier"/>
                <a:cs typeface="Courier"/>
              </a:rPr>
              <a:t>feature </a:t>
            </a:r>
            <a:r>
              <a:rPr lang="en-US" sz="1400" dirty="0">
                <a:latin typeface="Courier"/>
                <a:cs typeface="Courier"/>
              </a:rPr>
              <a:t>pbr</a:t>
            </a:r>
          </a:p>
          <a:p>
            <a:r>
              <a:rPr lang="en-US" sz="1400" dirty="0">
                <a:latin typeface="Courier"/>
                <a:cs typeface="Courier"/>
              </a:rPr>
              <a:t>feature interface-vlan</a:t>
            </a:r>
          </a:p>
          <a:p>
            <a:r>
              <a:rPr lang="en-US" sz="1400" dirty="0" smtClean="0">
                <a:latin typeface="Courier"/>
                <a:cs typeface="Courier"/>
              </a:rPr>
              <a:t>feature </a:t>
            </a:r>
            <a:r>
              <a:rPr lang="en-US" sz="1400" dirty="0">
                <a:latin typeface="Courier"/>
                <a:cs typeface="Courier"/>
              </a:rPr>
              <a:t>sla sender</a:t>
            </a:r>
          </a:p>
          <a:p>
            <a:r>
              <a:rPr lang="en-US" sz="1400" dirty="0">
                <a:latin typeface="Courier"/>
                <a:cs typeface="Courier"/>
              </a:rPr>
              <a:t>feature sla responder</a:t>
            </a:r>
          </a:p>
          <a:p>
            <a:r>
              <a:rPr lang="en-US" sz="1400" dirty="0">
                <a:latin typeface="Courier"/>
                <a:cs typeface="Courier"/>
              </a:rPr>
              <a:t>feature </a:t>
            </a:r>
            <a:r>
              <a:rPr lang="en-US" sz="1400" dirty="0" smtClean="0">
                <a:latin typeface="Courier"/>
                <a:cs typeface="Courier"/>
              </a:rPr>
              <a:t>itd</a:t>
            </a:r>
            <a:endParaRPr lang="en-US" sz="1400" dirty="0">
              <a:latin typeface="Courier"/>
              <a:cs typeface="Couri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700" y="3857943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.   Enable L2 Vlans used in topology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5200" y="4350266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i="1" dirty="0" smtClean="0">
                <a:latin typeface="Courier"/>
                <a:cs typeface="Courier"/>
              </a:rPr>
              <a:t>#VDC </a:t>
            </a:r>
            <a:r>
              <a:rPr lang="hr-HR" sz="1400" b="1" i="1" dirty="0">
                <a:latin typeface="Courier"/>
                <a:cs typeface="Courier"/>
              </a:rPr>
              <a:t>1 - Inside</a:t>
            </a:r>
            <a:endParaRPr lang="en-US" sz="1400" b="1" i="1" dirty="0" smtClean="0">
              <a:latin typeface="Courier"/>
              <a:cs typeface="Courier"/>
            </a:endParaRPr>
          </a:p>
          <a:p>
            <a:r>
              <a:rPr lang="en-US" sz="1400" dirty="0" smtClean="0">
                <a:latin typeface="Courier"/>
                <a:cs typeface="Courier"/>
              </a:rPr>
              <a:t>V</a:t>
            </a:r>
            <a:r>
              <a:rPr lang="hr-HR" sz="1400" dirty="0" smtClean="0">
                <a:latin typeface="Courier"/>
                <a:cs typeface="Courier"/>
              </a:rPr>
              <a:t>lan 101,1101   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65200" y="5073372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i="1" dirty="0" smtClean="0">
                <a:latin typeface="Courier"/>
                <a:cs typeface="Courier"/>
              </a:rPr>
              <a:t>#VDC </a:t>
            </a:r>
            <a:r>
              <a:rPr lang="hr-HR" sz="1400" b="1" i="1" dirty="0">
                <a:latin typeface="Courier"/>
                <a:cs typeface="Courier"/>
              </a:rPr>
              <a:t>2 </a:t>
            </a:r>
            <a:r>
              <a:rPr lang="hr-HR" sz="1400" b="1" i="1" dirty="0" smtClean="0">
                <a:latin typeface="Courier"/>
                <a:cs typeface="Courier"/>
              </a:rPr>
              <a:t>– Outside</a:t>
            </a:r>
          </a:p>
          <a:p>
            <a:r>
              <a:rPr lang="en-US" sz="1400" dirty="0" smtClean="0">
                <a:latin typeface="Courier"/>
                <a:cs typeface="Courier"/>
              </a:rPr>
              <a:t>V</a:t>
            </a:r>
            <a:r>
              <a:rPr lang="hr-HR" sz="1400" dirty="0" smtClean="0">
                <a:latin typeface="Courier"/>
                <a:cs typeface="Courier"/>
              </a:rPr>
              <a:t>lan 100,1001  </a:t>
            </a:r>
          </a:p>
        </p:txBody>
      </p:sp>
    </p:spTree>
    <p:extLst>
      <p:ext uri="{BB962C8B-B14F-4D97-AF65-F5344CB8AC3E}">
        <p14:creationId xmlns:p14="http://schemas.microsoft.com/office/powerpoint/2010/main" val="82716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8800" y="762000"/>
            <a:ext cx="764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en-US" sz="1500" b="1" dirty="0" smtClean="0"/>
              <a:t>Configure </a:t>
            </a:r>
            <a:r>
              <a:rPr lang="en-US" sz="1500" b="1" dirty="0"/>
              <a:t>(physical/logical) interfaces connecting to </a:t>
            </a:r>
            <a:r>
              <a:rPr lang="en-US" sz="1500" b="1" dirty="0" smtClean="0"/>
              <a:t>firewall </a:t>
            </a:r>
            <a:r>
              <a:rPr lang="en-US" sz="1500" b="1" dirty="0"/>
              <a:t>Inside and Outside </a:t>
            </a:r>
            <a:r>
              <a:rPr lang="en-US" sz="1500" b="1" dirty="0" smtClean="0"/>
              <a:t>networks</a:t>
            </a:r>
            <a:endParaRPr lang="en-US" sz="15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98500" y="1232932"/>
            <a:ext cx="7785100" cy="4924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 smtClean="0">
                <a:latin typeface="Courier"/>
                <a:cs typeface="Courier"/>
              </a:rPr>
              <a:t>#VDC1</a:t>
            </a:r>
          </a:p>
          <a:p>
            <a:endParaRPr lang="en-US" sz="1200" b="1" u="sng" dirty="0" smtClean="0">
              <a:latin typeface="Courier"/>
              <a:cs typeface="Courier"/>
            </a:endParaRPr>
          </a:p>
          <a:p>
            <a:r>
              <a:rPr lang="en-US" sz="1000" dirty="0" smtClean="0">
                <a:latin typeface="Courier"/>
                <a:cs typeface="Courier"/>
              </a:rPr>
              <a:t>interface </a:t>
            </a:r>
            <a:r>
              <a:rPr lang="en-US" sz="1000" dirty="0">
                <a:latin typeface="Courier"/>
                <a:cs typeface="Courier"/>
              </a:rPr>
              <a:t>Vlan101</a:t>
            </a:r>
          </a:p>
          <a:p>
            <a:r>
              <a:rPr lang="en-US" sz="1000" dirty="0">
                <a:latin typeface="Courier"/>
                <a:cs typeface="Courier"/>
              </a:rPr>
              <a:t>  description INSIDE_FW_VLAN</a:t>
            </a:r>
          </a:p>
          <a:p>
            <a:r>
              <a:rPr lang="en-US" sz="1000" dirty="0" smtClean="0">
                <a:latin typeface="Courier"/>
                <a:cs typeface="Courier"/>
              </a:rPr>
              <a:t>  no </a:t>
            </a:r>
            <a:r>
              <a:rPr lang="en-US" sz="1000" dirty="0">
                <a:latin typeface="Courier"/>
                <a:cs typeface="Courier"/>
              </a:rPr>
              <a:t>ip redirects</a:t>
            </a:r>
          </a:p>
          <a:p>
            <a:r>
              <a:rPr lang="en-US" sz="1000" dirty="0">
                <a:latin typeface="Courier"/>
                <a:cs typeface="Courier"/>
              </a:rPr>
              <a:t>  ip address 10.1.0.18/</a:t>
            </a:r>
            <a:r>
              <a:rPr lang="en-US" sz="1000" dirty="0" smtClean="0">
                <a:latin typeface="Courier"/>
                <a:cs typeface="Courier"/>
              </a:rPr>
              <a:t>24</a:t>
            </a:r>
          </a:p>
          <a:p>
            <a:r>
              <a:rPr lang="en-US" sz="1000" dirty="0" smtClean="0">
                <a:latin typeface="Courier"/>
                <a:cs typeface="Courier"/>
              </a:rPr>
              <a:t>  no </a:t>
            </a:r>
            <a:r>
              <a:rPr lang="en-US" sz="1000" dirty="0">
                <a:latin typeface="Courier"/>
                <a:cs typeface="Courier"/>
              </a:rPr>
              <a:t>shutdown</a:t>
            </a:r>
          </a:p>
          <a:p>
            <a:endParaRPr lang="en-US" sz="1000" dirty="0">
              <a:latin typeface="Courier"/>
              <a:cs typeface="Courier"/>
            </a:endParaRPr>
          </a:p>
          <a:p>
            <a:r>
              <a:rPr lang="en-US" sz="1000" dirty="0">
                <a:latin typeface="Courier"/>
                <a:cs typeface="Courier"/>
              </a:rPr>
              <a:t>  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000" dirty="0">
                <a:latin typeface="Courier"/>
                <a:cs typeface="Courier"/>
              </a:rPr>
              <a:t>interface Ethernet4</a:t>
            </a:r>
            <a:r>
              <a:rPr lang="en-US" sz="1000" dirty="0" smtClean="0">
                <a:latin typeface="Courier"/>
                <a:cs typeface="Courier"/>
              </a:rPr>
              <a:t>/25</a:t>
            </a:r>
            <a:endParaRPr lang="en-US" sz="1000" dirty="0">
              <a:latin typeface="Courier"/>
              <a:cs typeface="Courier"/>
            </a:endParaRPr>
          </a:p>
          <a:p>
            <a:r>
              <a:rPr lang="en-US" sz="1000" dirty="0">
                <a:latin typeface="Courier"/>
                <a:cs typeface="Courier"/>
              </a:rPr>
              <a:t>  description To_ITD-ASA-</a:t>
            </a:r>
            <a:r>
              <a:rPr lang="en-US" sz="1000" dirty="0" smtClean="0">
                <a:latin typeface="Courier"/>
                <a:cs typeface="Courier"/>
              </a:rPr>
              <a:t>1_Intf_Te0/</a:t>
            </a:r>
            <a:r>
              <a:rPr lang="en-US" sz="1000" dirty="0">
                <a:latin typeface="Courier"/>
                <a:cs typeface="Courier"/>
              </a:rPr>
              <a:t>6</a:t>
            </a:r>
          </a:p>
          <a:p>
            <a:r>
              <a:rPr lang="en-US" sz="1000" dirty="0">
                <a:latin typeface="Courier"/>
                <a:cs typeface="Courier"/>
              </a:rPr>
              <a:t>  switchport mode access</a:t>
            </a:r>
          </a:p>
          <a:p>
            <a:r>
              <a:rPr lang="en-US" sz="1000" dirty="0">
                <a:latin typeface="Courier"/>
                <a:cs typeface="Courier"/>
              </a:rPr>
              <a:t>  switchport access vlan 101</a:t>
            </a:r>
          </a:p>
          <a:p>
            <a:r>
              <a:rPr lang="en-US" sz="1000" dirty="0">
                <a:latin typeface="Courier"/>
                <a:cs typeface="Courier"/>
              </a:rPr>
              <a:t>  no shutdown</a:t>
            </a:r>
          </a:p>
          <a:p>
            <a:endParaRPr lang="en-US" sz="1200" dirty="0" smtClean="0">
              <a:latin typeface="Courier"/>
              <a:cs typeface="Courier"/>
            </a:endParaRPr>
          </a:p>
          <a:p>
            <a:endParaRPr lang="en-US" sz="1200" b="1" u="sng" dirty="0" smtClean="0">
              <a:latin typeface="Courier"/>
              <a:cs typeface="Courier"/>
            </a:endParaRPr>
          </a:p>
          <a:p>
            <a:r>
              <a:rPr lang="en-US" sz="1200" b="1" u="sng" dirty="0" smtClean="0">
                <a:latin typeface="Courier"/>
                <a:cs typeface="Courier"/>
              </a:rPr>
              <a:t>#VDC2</a:t>
            </a:r>
          </a:p>
          <a:p>
            <a:endParaRPr lang="en-US" sz="1200" b="1" u="sng" dirty="0">
              <a:latin typeface="Courier"/>
              <a:cs typeface="Courier"/>
            </a:endParaRPr>
          </a:p>
          <a:p>
            <a:r>
              <a:rPr lang="en-US" sz="1000" dirty="0" smtClean="0">
                <a:latin typeface="Courier"/>
                <a:cs typeface="Courier"/>
              </a:rPr>
              <a:t>interface </a:t>
            </a:r>
            <a:r>
              <a:rPr lang="en-US" sz="1000" dirty="0">
                <a:latin typeface="Courier"/>
                <a:cs typeface="Courier"/>
              </a:rPr>
              <a:t>Vlan100</a:t>
            </a:r>
          </a:p>
          <a:p>
            <a:r>
              <a:rPr lang="en-US" sz="1000" dirty="0">
                <a:latin typeface="Courier"/>
                <a:cs typeface="Courier"/>
              </a:rPr>
              <a:t>  description OUTSIDE_FW_VLAN</a:t>
            </a:r>
          </a:p>
          <a:p>
            <a:r>
              <a:rPr lang="en-US" sz="1000" dirty="0" smtClean="0">
                <a:latin typeface="Courier"/>
                <a:cs typeface="Courier"/>
              </a:rPr>
              <a:t>  no </a:t>
            </a:r>
            <a:r>
              <a:rPr lang="en-US" sz="1000" dirty="0">
                <a:latin typeface="Courier"/>
                <a:cs typeface="Courier"/>
              </a:rPr>
              <a:t>ip redirects</a:t>
            </a:r>
          </a:p>
          <a:p>
            <a:r>
              <a:rPr lang="en-US" sz="1000" dirty="0">
                <a:latin typeface="Courier"/>
                <a:cs typeface="Courier"/>
              </a:rPr>
              <a:t>  ip address 10.0.0.138/</a:t>
            </a:r>
            <a:r>
              <a:rPr lang="en-US" sz="1000" dirty="0" smtClean="0">
                <a:latin typeface="Courier"/>
                <a:cs typeface="Courier"/>
              </a:rPr>
              <a:t>24</a:t>
            </a:r>
          </a:p>
          <a:p>
            <a:r>
              <a:rPr lang="en-US" sz="1000" dirty="0">
                <a:latin typeface="Courier"/>
                <a:cs typeface="Courier"/>
              </a:rPr>
              <a:t> </a:t>
            </a:r>
            <a:r>
              <a:rPr lang="en-US" sz="1000" dirty="0" smtClean="0">
                <a:latin typeface="Courier"/>
                <a:cs typeface="Courier"/>
              </a:rPr>
              <a:t> </a:t>
            </a:r>
            <a:r>
              <a:rPr lang="en-US" sz="1000" dirty="0">
                <a:latin typeface="Courier"/>
                <a:cs typeface="Courier"/>
              </a:rPr>
              <a:t>no </a:t>
            </a:r>
            <a:r>
              <a:rPr lang="en-US" sz="1000" dirty="0" smtClean="0">
                <a:latin typeface="Courier"/>
                <a:cs typeface="Courier"/>
              </a:rPr>
              <a:t>shutdown</a:t>
            </a:r>
            <a:endParaRPr lang="en-US" sz="1000" dirty="0">
              <a:latin typeface="Courier"/>
              <a:cs typeface="Courier"/>
            </a:endParaRPr>
          </a:p>
          <a:p>
            <a:r>
              <a:rPr lang="en-US" sz="1000" dirty="0">
                <a:latin typeface="Courier"/>
                <a:cs typeface="Courier"/>
              </a:rPr>
              <a:t>  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000" dirty="0">
                <a:latin typeface="Courier"/>
                <a:cs typeface="Courier"/>
              </a:rPr>
              <a:t>interface Ethernet4</a:t>
            </a:r>
            <a:r>
              <a:rPr lang="en-US" sz="1000" dirty="0" smtClean="0">
                <a:latin typeface="Courier"/>
                <a:cs typeface="Courier"/>
              </a:rPr>
              <a:t>/</a:t>
            </a:r>
            <a:r>
              <a:rPr lang="en-US" sz="1000" dirty="0">
                <a:latin typeface="Courier"/>
                <a:cs typeface="Courier"/>
              </a:rPr>
              <a:t>1</a:t>
            </a:r>
          </a:p>
          <a:p>
            <a:r>
              <a:rPr lang="en-US" sz="1000" dirty="0">
                <a:latin typeface="Courier"/>
                <a:cs typeface="Courier"/>
              </a:rPr>
              <a:t>  description To_ITD-ASA-</a:t>
            </a:r>
            <a:r>
              <a:rPr lang="en-US" sz="1000" dirty="0" smtClean="0">
                <a:latin typeface="Courier"/>
                <a:cs typeface="Courier"/>
              </a:rPr>
              <a:t>1_Intf_Te0/8</a:t>
            </a:r>
            <a:endParaRPr lang="en-US" sz="1000" dirty="0">
              <a:latin typeface="Courier"/>
              <a:cs typeface="Courier"/>
            </a:endParaRPr>
          </a:p>
          <a:p>
            <a:r>
              <a:rPr lang="en-US" sz="1000" dirty="0">
                <a:latin typeface="Courier"/>
                <a:cs typeface="Courier"/>
              </a:rPr>
              <a:t>  switchport mode </a:t>
            </a:r>
            <a:r>
              <a:rPr lang="en-US" sz="1000" dirty="0" smtClean="0">
                <a:latin typeface="Courier"/>
                <a:cs typeface="Courier"/>
              </a:rPr>
              <a:t>access</a:t>
            </a:r>
            <a:endParaRPr lang="en-US" sz="1000" dirty="0">
              <a:latin typeface="Courier"/>
              <a:cs typeface="Courier"/>
            </a:endParaRPr>
          </a:p>
          <a:p>
            <a:r>
              <a:rPr lang="en-US" sz="1000" dirty="0">
                <a:latin typeface="Courier"/>
                <a:cs typeface="Courier"/>
              </a:rPr>
              <a:t>  switchport </a:t>
            </a:r>
            <a:r>
              <a:rPr lang="en-US" sz="1000" dirty="0" smtClean="0">
                <a:latin typeface="Courier"/>
                <a:cs typeface="Courier"/>
              </a:rPr>
              <a:t>access </a:t>
            </a:r>
            <a:r>
              <a:rPr lang="en-US" sz="1000" dirty="0">
                <a:latin typeface="Courier"/>
                <a:cs typeface="Courier"/>
              </a:rPr>
              <a:t>vlan </a:t>
            </a:r>
            <a:r>
              <a:rPr lang="en-US" sz="1000" dirty="0" smtClean="0">
                <a:latin typeface="Courier"/>
                <a:cs typeface="Courier"/>
              </a:rPr>
              <a:t>100</a:t>
            </a:r>
            <a:endParaRPr lang="en-US" sz="1000" dirty="0">
              <a:latin typeface="Courier"/>
              <a:cs typeface="Courier"/>
            </a:endParaRPr>
          </a:p>
          <a:p>
            <a:r>
              <a:rPr lang="en-US" sz="1000" dirty="0">
                <a:latin typeface="Courier"/>
                <a:cs typeface="Courier"/>
              </a:rPr>
              <a:t>  no shutdown</a:t>
            </a:r>
          </a:p>
          <a:p>
            <a:endParaRPr lang="en-US" sz="1200" dirty="0" smtClean="0">
              <a:latin typeface="Courier"/>
              <a:cs typeface="Courier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241300"/>
            <a:ext cx="8580437" cy="4064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45000" y="1268919"/>
            <a:ext cx="35941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Courier"/>
                <a:cs typeface="Courier"/>
              </a:rPr>
              <a:t>interface Ethernet4/</a:t>
            </a:r>
            <a:r>
              <a:rPr lang="en-US" sz="1000" dirty="0" smtClean="0">
                <a:latin typeface="Courier"/>
                <a:cs typeface="Courier"/>
              </a:rPr>
              <a:t>26</a:t>
            </a:r>
            <a:endParaRPr lang="en-US" sz="1000" dirty="0">
              <a:latin typeface="Courier"/>
              <a:cs typeface="Courier"/>
            </a:endParaRPr>
          </a:p>
          <a:p>
            <a:r>
              <a:rPr lang="en-US" sz="1000" dirty="0">
                <a:latin typeface="Courier"/>
                <a:cs typeface="Courier"/>
              </a:rPr>
              <a:t>  description To_ITD-ASA</a:t>
            </a:r>
            <a:r>
              <a:rPr lang="en-US" sz="1000" dirty="0" smtClean="0">
                <a:latin typeface="Courier"/>
                <a:cs typeface="Courier"/>
              </a:rPr>
              <a:t>-2_Intf_Te0/</a:t>
            </a:r>
            <a:r>
              <a:rPr lang="en-US" sz="1000" dirty="0">
                <a:latin typeface="Courier"/>
                <a:cs typeface="Courier"/>
              </a:rPr>
              <a:t>6</a:t>
            </a:r>
          </a:p>
          <a:p>
            <a:r>
              <a:rPr lang="en-US" sz="1000" dirty="0">
                <a:latin typeface="Courier"/>
                <a:cs typeface="Courier"/>
              </a:rPr>
              <a:t>  switchport mode access</a:t>
            </a:r>
          </a:p>
          <a:p>
            <a:r>
              <a:rPr lang="en-US" sz="1000" dirty="0">
                <a:latin typeface="Courier"/>
                <a:cs typeface="Courier"/>
              </a:rPr>
              <a:t>  switchport access vlan 101</a:t>
            </a:r>
          </a:p>
          <a:p>
            <a:r>
              <a:rPr lang="en-US" sz="1000" dirty="0">
                <a:latin typeface="Courier"/>
                <a:cs typeface="Courier"/>
              </a:rPr>
              <a:t>  no shutdown</a:t>
            </a:r>
          </a:p>
        </p:txBody>
      </p:sp>
      <p:sp>
        <p:nvSpPr>
          <p:cNvPr id="7" name="Rectangle 6"/>
          <p:cNvSpPr/>
          <p:nvPr/>
        </p:nvSpPr>
        <p:spPr>
          <a:xfrm>
            <a:off x="4445000" y="3023245"/>
            <a:ext cx="36068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Courier"/>
                <a:cs typeface="Courier"/>
              </a:rPr>
              <a:t>interface Ethernet4/</a:t>
            </a:r>
            <a:r>
              <a:rPr lang="en-US" sz="1000" dirty="0" smtClean="0">
                <a:latin typeface="Courier"/>
                <a:cs typeface="Courier"/>
              </a:rPr>
              <a:t>28</a:t>
            </a:r>
            <a:endParaRPr lang="en-US" sz="1000" dirty="0">
              <a:latin typeface="Courier"/>
              <a:cs typeface="Courier"/>
            </a:endParaRPr>
          </a:p>
          <a:p>
            <a:r>
              <a:rPr lang="en-US" sz="1000" dirty="0">
                <a:latin typeface="Courier"/>
                <a:cs typeface="Courier"/>
              </a:rPr>
              <a:t>  description To_ITD-ASA</a:t>
            </a:r>
            <a:r>
              <a:rPr lang="en-US" sz="1000" dirty="0" smtClean="0">
                <a:latin typeface="Courier"/>
                <a:cs typeface="Courier"/>
              </a:rPr>
              <a:t>-4_Intf_Te0/</a:t>
            </a:r>
            <a:r>
              <a:rPr lang="en-US" sz="1000" dirty="0">
                <a:latin typeface="Courier"/>
                <a:cs typeface="Courier"/>
              </a:rPr>
              <a:t>6</a:t>
            </a:r>
          </a:p>
          <a:p>
            <a:r>
              <a:rPr lang="en-US" sz="1000" dirty="0">
                <a:latin typeface="Courier"/>
                <a:cs typeface="Courier"/>
              </a:rPr>
              <a:t>  switchport mode access</a:t>
            </a:r>
          </a:p>
          <a:p>
            <a:r>
              <a:rPr lang="en-US" sz="1000" dirty="0">
                <a:latin typeface="Courier"/>
                <a:cs typeface="Courier"/>
              </a:rPr>
              <a:t>  switchport access vlan 101</a:t>
            </a:r>
          </a:p>
          <a:p>
            <a:r>
              <a:rPr lang="en-US" sz="1000" dirty="0">
                <a:latin typeface="Courier"/>
                <a:cs typeface="Courier"/>
              </a:rPr>
              <a:t>  no shutdown</a:t>
            </a:r>
          </a:p>
        </p:txBody>
      </p:sp>
      <p:sp>
        <p:nvSpPr>
          <p:cNvPr id="8" name="Rectangle 7"/>
          <p:cNvSpPr/>
          <p:nvPr/>
        </p:nvSpPr>
        <p:spPr>
          <a:xfrm>
            <a:off x="4445000" y="3935849"/>
            <a:ext cx="34163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Courier"/>
                <a:cs typeface="Courier"/>
              </a:rPr>
              <a:t>interface Ethernet4/</a:t>
            </a:r>
            <a:r>
              <a:rPr lang="en-US" sz="1000" dirty="0" smtClean="0">
                <a:latin typeface="Courier"/>
                <a:cs typeface="Courier"/>
              </a:rPr>
              <a:t>2</a:t>
            </a:r>
            <a:endParaRPr lang="en-US" sz="1000" dirty="0">
              <a:latin typeface="Courier"/>
              <a:cs typeface="Courier"/>
            </a:endParaRPr>
          </a:p>
          <a:p>
            <a:r>
              <a:rPr lang="en-US" sz="1000" dirty="0">
                <a:latin typeface="Courier"/>
                <a:cs typeface="Courier"/>
              </a:rPr>
              <a:t>  description To_ITD-ASA</a:t>
            </a:r>
            <a:r>
              <a:rPr lang="en-US" sz="1000" dirty="0" smtClean="0">
                <a:latin typeface="Courier"/>
                <a:cs typeface="Courier"/>
              </a:rPr>
              <a:t>-2_Intf_Te0/8</a:t>
            </a:r>
            <a:endParaRPr lang="en-US" sz="1000" dirty="0">
              <a:latin typeface="Courier"/>
              <a:cs typeface="Courier"/>
            </a:endParaRPr>
          </a:p>
          <a:p>
            <a:r>
              <a:rPr lang="en-US" sz="1000" dirty="0">
                <a:latin typeface="Courier"/>
                <a:cs typeface="Courier"/>
              </a:rPr>
              <a:t>  switchport mode access</a:t>
            </a:r>
          </a:p>
          <a:p>
            <a:r>
              <a:rPr lang="en-US" sz="1000" dirty="0">
                <a:latin typeface="Courier"/>
                <a:cs typeface="Courier"/>
              </a:rPr>
              <a:t>  switchport access vlan </a:t>
            </a:r>
            <a:r>
              <a:rPr lang="en-US" sz="1000" dirty="0" smtClean="0">
                <a:latin typeface="Courier"/>
                <a:cs typeface="Courier"/>
              </a:rPr>
              <a:t>100</a:t>
            </a:r>
            <a:endParaRPr lang="en-US" sz="1000" dirty="0">
              <a:latin typeface="Courier"/>
              <a:cs typeface="Courier"/>
            </a:endParaRPr>
          </a:p>
          <a:p>
            <a:r>
              <a:rPr lang="en-US" sz="1000" dirty="0">
                <a:latin typeface="Courier"/>
                <a:cs typeface="Courier"/>
              </a:rPr>
              <a:t>  no shutdown</a:t>
            </a:r>
          </a:p>
        </p:txBody>
      </p:sp>
      <p:sp>
        <p:nvSpPr>
          <p:cNvPr id="9" name="Rectangle 8"/>
          <p:cNvSpPr/>
          <p:nvPr/>
        </p:nvSpPr>
        <p:spPr>
          <a:xfrm>
            <a:off x="4445000" y="5842337"/>
            <a:ext cx="35941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Courier"/>
                <a:cs typeface="Courier"/>
              </a:rPr>
              <a:t>interface Ethernet4</a:t>
            </a:r>
            <a:r>
              <a:rPr lang="en-US" sz="1000" dirty="0" smtClean="0">
                <a:latin typeface="Courier"/>
                <a:cs typeface="Courier"/>
              </a:rPr>
              <a:t>/</a:t>
            </a:r>
            <a:r>
              <a:rPr lang="en-US" sz="1000" dirty="0">
                <a:latin typeface="Courier"/>
                <a:cs typeface="Courier"/>
              </a:rPr>
              <a:t>4</a:t>
            </a:r>
          </a:p>
          <a:p>
            <a:r>
              <a:rPr lang="en-US" sz="1000" dirty="0">
                <a:latin typeface="Courier"/>
                <a:cs typeface="Courier"/>
              </a:rPr>
              <a:t>  description To_ITD-ASA</a:t>
            </a:r>
            <a:r>
              <a:rPr lang="en-US" sz="1000" dirty="0" smtClean="0">
                <a:latin typeface="Courier"/>
                <a:cs typeface="Courier"/>
              </a:rPr>
              <a:t>-4_Intf_Te0/8</a:t>
            </a:r>
            <a:endParaRPr lang="en-US" sz="1000" dirty="0">
              <a:latin typeface="Courier"/>
              <a:cs typeface="Courier"/>
            </a:endParaRPr>
          </a:p>
          <a:p>
            <a:r>
              <a:rPr lang="en-US" sz="1000" dirty="0">
                <a:latin typeface="Courier"/>
                <a:cs typeface="Courier"/>
              </a:rPr>
              <a:t>  switchport mode access</a:t>
            </a:r>
          </a:p>
          <a:p>
            <a:r>
              <a:rPr lang="en-US" sz="1000" dirty="0">
                <a:latin typeface="Courier"/>
                <a:cs typeface="Courier"/>
              </a:rPr>
              <a:t>  switchport access vlan </a:t>
            </a:r>
            <a:r>
              <a:rPr lang="en-US" sz="1000" dirty="0" smtClean="0">
                <a:latin typeface="Courier"/>
                <a:cs typeface="Courier"/>
              </a:rPr>
              <a:t>100</a:t>
            </a:r>
            <a:endParaRPr lang="en-US" sz="1000" dirty="0">
              <a:latin typeface="Courier"/>
              <a:cs typeface="Courier"/>
            </a:endParaRPr>
          </a:p>
          <a:p>
            <a:r>
              <a:rPr lang="en-US" sz="1000" dirty="0">
                <a:latin typeface="Courier"/>
                <a:cs typeface="Courier"/>
              </a:rPr>
              <a:t>  no shutdown</a:t>
            </a: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 flipH="1" flipV="1">
            <a:off x="406400" y="3859619"/>
            <a:ext cx="8360904" cy="0"/>
          </a:xfrm>
          <a:prstGeom prst="line">
            <a:avLst/>
          </a:prstGeom>
          <a:noFill/>
          <a:ln w="3175" cmpd="sng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445000" y="2130693"/>
            <a:ext cx="35941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Courier"/>
                <a:cs typeface="Courier"/>
              </a:rPr>
              <a:t>interface Ethernet4/</a:t>
            </a:r>
            <a:r>
              <a:rPr lang="en-US" sz="1000" dirty="0" smtClean="0">
                <a:latin typeface="Courier"/>
                <a:cs typeface="Courier"/>
              </a:rPr>
              <a:t>27</a:t>
            </a:r>
            <a:endParaRPr lang="en-US" sz="1000" dirty="0">
              <a:latin typeface="Courier"/>
              <a:cs typeface="Courier"/>
            </a:endParaRPr>
          </a:p>
          <a:p>
            <a:r>
              <a:rPr lang="en-US" sz="1000" dirty="0">
                <a:latin typeface="Courier"/>
                <a:cs typeface="Courier"/>
              </a:rPr>
              <a:t>  description To_ITD-ASA</a:t>
            </a:r>
            <a:r>
              <a:rPr lang="en-US" sz="1000" dirty="0" smtClean="0">
                <a:latin typeface="Courier"/>
                <a:cs typeface="Courier"/>
              </a:rPr>
              <a:t>-3_Intf_Te0/</a:t>
            </a:r>
            <a:r>
              <a:rPr lang="en-US" sz="1000" dirty="0">
                <a:latin typeface="Courier"/>
                <a:cs typeface="Courier"/>
              </a:rPr>
              <a:t>6</a:t>
            </a:r>
          </a:p>
          <a:p>
            <a:r>
              <a:rPr lang="en-US" sz="1000" dirty="0">
                <a:latin typeface="Courier"/>
                <a:cs typeface="Courier"/>
              </a:rPr>
              <a:t>  switchport mode access</a:t>
            </a:r>
          </a:p>
          <a:p>
            <a:r>
              <a:rPr lang="en-US" sz="1000" dirty="0">
                <a:latin typeface="Courier"/>
                <a:cs typeface="Courier"/>
              </a:rPr>
              <a:t>  switchport access vlan 101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000" dirty="0">
                <a:latin typeface="Courier"/>
                <a:cs typeface="Courier"/>
              </a:rPr>
              <a:t>no shutdown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45000" y="4891663"/>
            <a:ext cx="34163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Courier"/>
                <a:cs typeface="Courier"/>
              </a:rPr>
              <a:t>interface Ethernet4</a:t>
            </a:r>
            <a:r>
              <a:rPr lang="en-US" sz="1000" dirty="0" smtClean="0">
                <a:latin typeface="Courier"/>
                <a:cs typeface="Courier"/>
              </a:rPr>
              <a:t>/</a:t>
            </a:r>
            <a:r>
              <a:rPr lang="en-US" sz="1000" dirty="0">
                <a:latin typeface="Courier"/>
                <a:cs typeface="Courier"/>
              </a:rPr>
              <a:t>3</a:t>
            </a:r>
          </a:p>
          <a:p>
            <a:r>
              <a:rPr lang="en-US" sz="1000" dirty="0">
                <a:latin typeface="Courier"/>
                <a:cs typeface="Courier"/>
              </a:rPr>
              <a:t>  description To_ITD-ASA</a:t>
            </a:r>
            <a:r>
              <a:rPr lang="en-US" sz="1000" dirty="0" smtClean="0">
                <a:latin typeface="Courier"/>
                <a:cs typeface="Courier"/>
              </a:rPr>
              <a:t>-3_Intf_Te0/8</a:t>
            </a:r>
            <a:endParaRPr lang="en-US" sz="1000" dirty="0">
              <a:latin typeface="Courier"/>
              <a:cs typeface="Courier"/>
            </a:endParaRPr>
          </a:p>
          <a:p>
            <a:r>
              <a:rPr lang="en-US" sz="1000" dirty="0">
                <a:latin typeface="Courier"/>
                <a:cs typeface="Courier"/>
              </a:rPr>
              <a:t>  switchport mode access</a:t>
            </a:r>
          </a:p>
          <a:p>
            <a:r>
              <a:rPr lang="en-US" sz="1000" dirty="0">
                <a:latin typeface="Courier"/>
                <a:cs typeface="Courier"/>
              </a:rPr>
              <a:t>  switchport access vlan </a:t>
            </a:r>
            <a:r>
              <a:rPr lang="en-US" sz="1000" dirty="0" smtClean="0">
                <a:latin typeface="Courier"/>
                <a:cs typeface="Courier"/>
              </a:rPr>
              <a:t>100</a:t>
            </a:r>
            <a:endParaRPr lang="en-US" sz="1000" dirty="0">
              <a:latin typeface="Courier"/>
              <a:cs typeface="Courier"/>
            </a:endParaRPr>
          </a:p>
          <a:p>
            <a:r>
              <a:rPr lang="en-US" sz="1000" dirty="0">
                <a:latin typeface="Courier"/>
                <a:cs typeface="Courier"/>
              </a:rPr>
              <a:t>  no shutdown</a:t>
            </a:r>
          </a:p>
        </p:txBody>
      </p:sp>
    </p:spTree>
    <p:extLst>
      <p:ext uri="{BB962C8B-B14F-4D97-AF65-F5344CB8AC3E}">
        <p14:creationId xmlns:p14="http://schemas.microsoft.com/office/powerpoint/2010/main" val="86690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8128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r>
              <a:rPr lang="en-US" dirty="0" smtClean="0"/>
              <a:t>.   Configure transit interfaces </a:t>
            </a:r>
            <a:r>
              <a:rPr lang="en-US" dirty="0"/>
              <a:t>used for getting internal traffic flow to </a:t>
            </a:r>
            <a:r>
              <a:rPr lang="en-US" dirty="0" smtClean="0"/>
              <a:t>firewall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7700" y="3857010"/>
            <a:ext cx="75311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 smtClean="0">
                <a:latin typeface="Courier"/>
                <a:cs typeface="Courier"/>
              </a:rPr>
              <a:t>#VDC2</a:t>
            </a:r>
          </a:p>
          <a:p>
            <a:endParaRPr lang="en-US" sz="1200" b="1" u="sng" dirty="0" smtClean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interface Vlan1001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</a:t>
            </a:r>
            <a:r>
              <a:rPr lang="en-US" sz="1200" dirty="0" smtClean="0">
                <a:latin typeface="Courier"/>
                <a:cs typeface="Courier"/>
              </a:rPr>
              <a:t>EXTERNAL_to_FW-OUTSIDE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  no </a:t>
            </a:r>
            <a:r>
              <a:rPr lang="en-US" sz="1200" dirty="0">
                <a:latin typeface="Courier"/>
                <a:cs typeface="Courier"/>
              </a:rPr>
              <a:t>ip </a:t>
            </a:r>
            <a:r>
              <a:rPr lang="en-US" sz="1200" dirty="0" smtClean="0">
                <a:latin typeface="Courier"/>
                <a:cs typeface="Courier"/>
              </a:rPr>
              <a:t>redirects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  ip </a:t>
            </a:r>
            <a:r>
              <a:rPr lang="en-US" sz="1200" dirty="0">
                <a:latin typeface="Courier"/>
                <a:cs typeface="Courier"/>
              </a:rPr>
              <a:t>address </a:t>
            </a:r>
            <a:r>
              <a:rPr lang="en-US" sz="1200" dirty="0" smtClean="0">
                <a:latin typeface="Courier"/>
                <a:cs typeface="Courier"/>
              </a:rPr>
              <a:t>10.100.0.138</a:t>
            </a:r>
            <a:r>
              <a:rPr lang="en-US" sz="1200" dirty="0">
                <a:latin typeface="Courier"/>
                <a:cs typeface="Courier"/>
              </a:rPr>
              <a:t>/</a:t>
            </a:r>
            <a:r>
              <a:rPr lang="en-US" sz="1200" dirty="0" smtClean="0">
                <a:latin typeface="Courier"/>
                <a:cs typeface="Courier"/>
              </a:rPr>
              <a:t>24</a:t>
            </a:r>
          </a:p>
          <a:p>
            <a:r>
              <a:rPr lang="en-US" sz="1200" dirty="0" smtClean="0">
                <a:latin typeface="Courier"/>
                <a:cs typeface="Courier"/>
              </a:rPr>
              <a:t>  no shutdown</a:t>
            </a:r>
          </a:p>
          <a:p>
            <a:r>
              <a:rPr lang="en-US" sz="1200" dirty="0" smtClean="0">
                <a:latin typeface="Courier"/>
                <a:cs typeface="Courier"/>
              </a:rPr>
              <a:t>  </a:t>
            </a:r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1524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22750" y="4225310"/>
            <a:ext cx="43624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"/>
                <a:cs typeface="Courier"/>
              </a:rPr>
              <a:t>interface </a:t>
            </a:r>
            <a:r>
              <a:rPr lang="en-US" sz="1200" dirty="0">
                <a:latin typeface="Courier"/>
                <a:cs typeface="Courier"/>
              </a:rPr>
              <a:t>Ethernet10</a:t>
            </a:r>
            <a:r>
              <a:rPr lang="en-US" sz="1200" dirty="0" smtClean="0">
                <a:latin typeface="Courier"/>
                <a:cs typeface="Courier"/>
              </a:rPr>
              <a:t>/13-20</a:t>
            </a:r>
          </a:p>
          <a:p>
            <a:r>
              <a:rPr lang="en-US" sz="1200" dirty="0" smtClean="0">
                <a:latin typeface="Courier"/>
                <a:cs typeface="Courier"/>
              </a:rPr>
              <a:t>  description </a:t>
            </a:r>
            <a:r>
              <a:rPr lang="en-US" sz="1200" dirty="0">
                <a:latin typeface="Courier"/>
                <a:cs typeface="Courier"/>
              </a:rPr>
              <a:t>“connection to Breaking Point</a:t>
            </a:r>
            <a:r>
              <a:rPr lang="en-US" sz="1200" dirty="0" smtClean="0">
                <a:latin typeface="Courier"/>
                <a:cs typeface="Courier"/>
              </a:rPr>
              <a:t>”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</a:t>
            </a:r>
            <a:r>
              <a:rPr lang="en-US" sz="1200" dirty="0" smtClean="0">
                <a:latin typeface="Courier"/>
                <a:cs typeface="Courier"/>
              </a:rPr>
              <a:t>access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switchport </a:t>
            </a:r>
            <a:r>
              <a:rPr lang="en-US" sz="1200" dirty="0" smtClean="0">
                <a:latin typeface="Courier"/>
                <a:cs typeface="Courier"/>
              </a:rPr>
              <a:t>access </a:t>
            </a:r>
            <a:r>
              <a:rPr lang="en-US" sz="1200" dirty="0">
                <a:latin typeface="Courier"/>
                <a:cs typeface="Courier"/>
              </a:rPr>
              <a:t>vlan </a:t>
            </a:r>
            <a:r>
              <a:rPr lang="en-US" sz="1200" dirty="0" smtClean="0">
                <a:latin typeface="Courier"/>
                <a:cs typeface="Courier"/>
              </a:rPr>
              <a:t>1001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  no </a:t>
            </a:r>
            <a:r>
              <a:rPr lang="en-US" sz="1200" dirty="0">
                <a:latin typeface="Courier"/>
                <a:cs typeface="Courier"/>
              </a:rPr>
              <a:t>shutdown</a:t>
            </a:r>
          </a:p>
          <a:p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7700" y="1346200"/>
            <a:ext cx="34417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u="sng" dirty="0" smtClean="0">
                <a:latin typeface="Courier"/>
                <a:cs typeface="Courier"/>
              </a:rPr>
              <a:t>#VDC1</a:t>
            </a:r>
          </a:p>
          <a:p>
            <a:endParaRPr lang="en-US" sz="1200" b="1" u="sng" dirty="0" smtClean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interface </a:t>
            </a:r>
            <a:r>
              <a:rPr lang="en-US" sz="1200" dirty="0">
                <a:latin typeface="Courier"/>
                <a:cs typeface="Courier"/>
              </a:rPr>
              <a:t>Vlan1101</a:t>
            </a:r>
          </a:p>
          <a:p>
            <a:r>
              <a:rPr lang="en-US" sz="1200" dirty="0">
                <a:latin typeface="Courier"/>
                <a:cs typeface="Courier"/>
              </a:rPr>
              <a:t>  description INTERNAL_to_FW-</a:t>
            </a:r>
            <a:r>
              <a:rPr lang="en-US" sz="1200" dirty="0" smtClean="0">
                <a:latin typeface="Courier"/>
                <a:cs typeface="Courier"/>
              </a:rPr>
              <a:t>INSIDE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no ip redirects</a:t>
            </a:r>
          </a:p>
          <a:p>
            <a:r>
              <a:rPr lang="en-US" sz="1200" dirty="0">
                <a:latin typeface="Courier"/>
                <a:cs typeface="Courier"/>
              </a:rPr>
              <a:t>  ip address 10.101.0.18/</a:t>
            </a:r>
            <a:r>
              <a:rPr lang="en-US" sz="1200" dirty="0" smtClean="0">
                <a:latin typeface="Courier"/>
                <a:cs typeface="Courier"/>
              </a:rPr>
              <a:t>24</a:t>
            </a:r>
          </a:p>
          <a:p>
            <a:r>
              <a:rPr lang="en-US" sz="1200" dirty="0" smtClean="0">
                <a:latin typeface="Courier"/>
                <a:cs typeface="Courier"/>
              </a:rPr>
              <a:t>  no shutdown</a:t>
            </a:r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22750" y="1612900"/>
            <a:ext cx="43624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"/>
                <a:cs typeface="Courier"/>
              </a:rPr>
              <a:t>interface </a:t>
            </a:r>
            <a:r>
              <a:rPr lang="en-US" sz="1200" dirty="0">
                <a:latin typeface="Courier"/>
                <a:cs typeface="Courier"/>
              </a:rPr>
              <a:t>Ethernet10/1-</a:t>
            </a:r>
            <a:r>
              <a:rPr lang="en-US" sz="1200" dirty="0" smtClean="0">
                <a:latin typeface="Courier"/>
                <a:cs typeface="Courier"/>
              </a:rPr>
              <a:t>8</a:t>
            </a:r>
          </a:p>
          <a:p>
            <a:r>
              <a:rPr lang="en-US" sz="1200" dirty="0" smtClean="0">
                <a:latin typeface="Courier"/>
                <a:cs typeface="Courier"/>
              </a:rPr>
              <a:t>  description “connection to Breaking Point”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</a:t>
            </a:r>
            <a:r>
              <a:rPr lang="en-US" sz="1200" dirty="0" smtClean="0">
                <a:latin typeface="Courier"/>
                <a:cs typeface="Courier"/>
              </a:rPr>
              <a:t>access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switchport </a:t>
            </a:r>
            <a:r>
              <a:rPr lang="en-US" sz="1200" dirty="0" smtClean="0">
                <a:latin typeface="Courier"/>
                <a:cs typeface="Courier"/>
              </a:rPr>
              <a:t>access </a:t>
            </a:r>
            <a:r>
              <a:rPr lang="en-US" sz="1200" dirty="0">
                <a:latin typeface="Courier"/>
                <a:cs typeface="Courier"/>
              </a:rPr>
              <a:t>vlan </a:t>
            </a:r>
            <a:r>
              <a:rPr lang="en-US" sz="1200" dirty="0" smtClean="0">
                <a:latin typeface="Courier"/>
                <a:cs typeface="Courier"/>
              </a:rPr>
              <a:t>1101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  no </a:t>
            </a:r>
            <a:r>
              <a:rPr lang="en-US" sz="1200" dirty="0">
                <a:latin typeface="Courier"/>
                <a:cs typeface="Courier"/>
              </a:rPr>
              <a:t>shutdown</a:t>
            </a:r>
          </a:p>
          <a:p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H="1" flipV="1">
            <a:off x="406400" y="3528199"/>
            <a:ext cx="8360904" cy="0"/>
          </a:xfrm>
          <a:prstGeom prst="line">
            <a:avLst/>
          </a:prstGeom>
          <a:noFill/>
          <a:ln w="3175" cmpd="sng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68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4224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r>
              <a:rPr lang="en-US" dirty="0" smtClean="0"/>
              <a:t>.  </a:t>
            </a:r>
            <a:r>
              <a:rPr lang="en-US" dirty="0"/>
              <a:t>Define ITD Device Groups and Health Probe parameters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8700" y="2020332"/>
            <a:ext cx="7531100" cy="452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 smtClean="0">
                <a:latin typeface="Courier"/>
                <a:cs typeface="Courier"/>
              </a:rPr>
              <a:t>#VDC1</a:t>
            </a:r>
          </a:p>
          <a:p>
            <a:endParaRPr lang="en-US" sz="1200" b="1" u="sng" dirty="0" smtClean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itd </a:t>
            </a:r>
            <a:r>
              <a:rPr lang="en-US" sz="1200" dirty="0">
                <a:latin typeface="Courier"/>
                <a:cs typeface="Courier"/>
              </a:rPr>
              <a:t>device-group FW_INSIDE</a:t>
            </a:r>
          </a:p>
          <a:p>
            <a:r>
              <a:rPr lang="en-US" sz="1200" b="1" dirty="0" smtClean="0">
                <a:latin typeface="Courier"/>
                <a:cs typeface="Courier"/>
              </a:rPr>
              <a:t>  </a:t>
            </a:r>
            <a:r>
              <a:rPr lang="en-US" sz="1200" i="1" dirty="0" smtClean="0">
                <a:solidFill>
                  <a:srgbClr val="0000FF"/>
                </a:solidFill>
                <a:latin typeface="Courier"/>
                <a:cs typeface="Courier"/>
              </a:rPr>
              <a:t>#Config </a:t>
            </a:r>
            <a:r>
              <a:rPr lang="en-US" sz="1200" i="1" dirty="0">
                <a:solidFill>
                  <a:srgbClr val="0000FF"/>
                </a:solidFill>
                <a:latin typeface="Courier"/>
                <a:cs typeface="Courier"/>
              </a:rPr>
              <a:t>Firewall Inside interfaces as nodes</a:t>
            </a:r>
          </a:p>
          <a:p>
            <a:r>
              <a:rPr lang="en-US" sz="1200" dirty="0" smtClean="0">
                <a:latin typeface="Courier"/>
                <a:cs typeface="Courier"/>
              </a:rPr>
              <a:t>  node </a:t>
            </a:r>
            <a:r>
              <a:rPr lang="en-US" sz="1200" dirty="0">
                <a:latin typeface="Courier"/>
                <a:cs typeface="Courier"/>
              </a:rPr>
              <a:t>ip 10.1.0.111 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node </a:t>
            </a:r>
            <a:r>
              <a:rPr lang="en-US" sz="1200" dirty="0">
                <a:latin typeface="Courier"/>
                <a:cs typeface="Courier"/>
              </a:rPr>
              <a:t>ip 10.1.0.112 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node </a:t>
            </a:r>
            <a:r>
              <a:rPr lang="en-US" sz="1200" dirty="0">
                <a:latin typeface="Courier"/>
                <a:cs typeface="Courier"/>
              </a:rPr>
              <a:t>ip 10.1.0.113 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node </a:t>
            </a:r>
            <a:r>
              <a:rPr lang="en-US" sz="1200" dirty="0">
                <a:latin typeface="Courier"/>
                <a:cs typeface="Courier"/>
              </a:rPr>
              <a:t>ip 10.1.0.114 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probe </a:t>
            </a:r>
            <a:r>
              <a:rPr lang="en-US" sz="1200" dirty="0">
                <a:latin typeface="Courier"/>
                <a:cs typeface="Courier"/>
              </a:rPr>
              <a:t>icmp frequency 5 timeout 5 retry-count </a:t>
            </a:r>
            <a:r>
              <a:rPr lang="en-US" sz="1200" dirty="0" smtClean="0">
                <a:latin typeface="Courier"/>
                <a:cs typeface="Courier"/>
              </a:rPr>
              <a:t>1</a:t>
            </a:r>
            <a:endParaRPr lang="en-US" sz="1200" dirty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b="1" u="sng" dirty="0" smtClean="0">
                <a:latin typeface="Courier"/>
                <a:cs typeface="Courier"/>
              </a:rPr>
              <a:t>#VDC2</a:t>
            </a:r>
          </a:p>
          <a:p>
            <a:endParaRPr lang="en-US" sz="1200" b="1" u="sng" dirty="0" smtClean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itd </a:t>
            </a:r>
            <a:r>
              <a:rPr lang="en-US" sz="1200" dirty="0">
                <a:latin typeface="Courier"/>
                <a:cs typeface="Courier"/>
              </a:rPr>
              <a:t>device-group FW_OUTSIDE</a:t>
            </a:r>
          </a:p>
          <a:p>
            <a:r>
              <a:rPr lang="en-US" sz="1200" i="1" dirty="0" smtClean="0">
                <a:solidFill>
                  <a:srgbClr val="0000FF"/>
                </a:solidFill>
                <a:latin typeface="Courier"/>
                <a:cs typeface="Courier"/>
              </a:rPr>
              <a:t>  #</a:t>
            </a:r>
            <a:r>
              <a:rPr lang="en-US" sz="1200" i="1" dirty="0">
                <a:solidFill>
                  <a:srgbClr val="0000FF"/>
                </a:solidFill>
                <a:latin typeface="Courier"/>
                <a:cs typeface="Courier"/>
              </a:rPr>
              <a:t>Config Firewall Outside interfaces as nodes</a:t>
            </a:r>
          </a:p>
          <a:p>
            <a:r>
              <a:rPr lang="en-US" sz="1200" dirty="0" smtClean="0">
                <a:latin typeface="Courier"/>
                <a:cs typeface="Courier"/>
              </a:rPr>
              <a:t>  node </a:t>
            </a:r>
            <a:r>
              <a:rPr lang="en-US" sz="1200" dirty="0">
                <a:latin typeface="Courier"/>
                <a:cs typeface="Courier"/>
              </a:rPr>
              <a:t>ip 10.0.0.111 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node </a:t>
            </a:r>
            <a:r>
              <a:rPr lang="en-US" sz="1200" dirty="0">
                <a:latin typeface="Courier"/>
                <a:cs typeface="Courier"/>
              </a:rPr>
              <a:t>ip 10.0.0.112 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node </a:t>
            </a:r>
            <a:r>
              <a:rPr lang="en-US" sz="1200" dirty="0">
                <a:latin typeface="Courier"/>
                <a:cs typeface="Courier"/>
              </a:rPr>
              <a:t>ip 10.0.0.113 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node </a:t>
            </a:r>
            <a:r>
              <a:rPr lang="en-US" sz="1200" dirty="0">
                <a:latin typeface="Courier"/>
                <a:cs typeface="Courier"/>
              </a:rPr>
              <a:t>ip 10.0.0.114 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probe </a:t>
            </a:r>
            <a:r>
              <a:rPr lang="en-US" sz="1200" dirty="0">
                <a:latin typeface="Courier"/>
                <a:cs typeface="Courier"/>
              </a:rPr>
              <a:t>icmp frequency 5 timeout 5 retry-count 1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b="1" dirty="0"/>
              <a:t>Probe Default Values</a:t>
            </a:r>
            <a:br>
              <a:rPr lang="en-US" sz="1200" b="1" dirty="0"/>
            </a:br>
            <a:r>
              <a:rPr lang="en-US" sz="1200" dirty="0"/>
              <a:t>switch(</a:t>
            </a:r>
            <a:r>
              <a:rPr lang="en-US" sz="1200" dirty="0" err="1"/>
              <a:t>config</a:t>
            </a:r>
            <a:r>
              <a:rPr lang="en-US" sz="1200" dirty="0"/>
              <a:t>-device-group)# </a:t>
            </a:r>
            <a:r>
              <a:rPr lang="en-US" sz="1200" b="1" dirty="0"/>
              <a:t>probe</a:t>
            </a:r>
            <a:r>
              <a:rPr lang="en-US" sz="1200" dirty="0"/>
              <a:t> </a:t>
            </a:r>
            <a:r>
              <a:rPr lang="en-US" sz="1200" b="1" dirty="0" err="1"/>
              <a:t>icmp</a:t>
            </a:r>
            <a:r>
              <a:rPr lang="en-US" sz="1200" b="1" dirty="0"/>
              <a:t> frequency</a:t>
            </a:r>
            <a:r>
              <a:rPr lang="en-US" sz="1200" dirty="0"/>
              <a:t> </a:t>
            </a:r>
            <a:r>
              <a:rPr lang="en-US" sz="1200" i="1" dirty="0"/>
              <a:t>10 </a:t>
            </a:r>
            <a:r>
              <a:rPr lang="en-US" sz="1200" b="1" dirty="0"/>
              <a:t>retry-down-count</a:t>
            </a:r>
            <a:r>
              <a:rPr lang="en-US" sz="1200" dirty="0"/>
              <a:t>  1 </a:t>
            </a:r>
            <a:r>
              <a:rPr lang="en-US" sz="1200" b="1" dirty="0"/>
              <a:t>retry-up-count 1 </a:t>
            </a:r>
            <a:r>
              <a:rPr lang="en-US" sz="1200" dirty="0"/>
              <a:t> </a:t>
            </a:r>
            <a:r>
              <a:rPr lang="en-US" sz="1200" b="1" dirty="0"/>
              <a:t>timeout</a:t>
            </a:r>
            <a:r>
              <a:rPr lang="en-US" sz="1200" dirty="0"/>
              <a:t> </a:t>
            </a:r>
            <a:r>
              <a:rPr lang="en-US" sz="1200" i="1" dirty="0"/>
              <a:t>5</a:t>
            </a:r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638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1938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7.  Configure Mandatory ITD </a:t>
            </a:r>
            <a:r>
              <a:rPr lang="en-US" dirty="0"/>
              <a:t>Service Processes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8700" y="1608754"/>
            <a:ext cx="7531100" cy="4893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"/>
                <a:cs typeface="Courier"/>
              </a:rPr>
              <a:t>itd </a:t>
            </a:r>
            <a:r>
              <a:rPr lang="en-US" sz="1200" dirty="0">
                <a:latin typeface="Courier"/>
                <a:cs typeface="Courier"/>
              </a:rPr>
              <a:t>INSIDE</a:t>
            </a:r>
          </a:p>
          <a:p>
            <a:r>
              <a:rPr lang="en-US" sz="1200" dirty="0">
                <a:latin typeface="Courier"/>
                <a:cs typeface="Courier"/>
              </a:rPr>
              <a:t> device-group </a:t>
            </a:r>
            <a:r>
              <a:rPr lang="en-US" sz="1200" dirty="0" smtClean="0">
                <a:latin typeface="Courier"/>
                <a:cs typeface="Courier"/>
              </a:rPr>
              <a:t>FW_INSIDE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i="1" dirty="0" smtClean="0">
                <a:latin typeface="Lantinghei TC Extralight"/>
                <a:cs typeface="Lantinghei TC Extralight"/>
              </a:rPr>
              <a:t> 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#binds inside firewall interfaces to process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 ingress </a:t>
            </a:r>
            <a:r>
              <a:rPr lang="en-US" sz="1200" dirty="0">
                <a:latin typeface="Courier"/>
                <a:cs typeface="Courier"/>
              </a:rPr>
              <a:t>interface Vlan1101 </a:t>
            </a:r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#applies ITD route-map to Vlan1101 interface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failaction node reassign </a:t>
            </a:r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#dictates to use the next available Active FW if a FW goes offline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load-balance </a:t>
            </a:r>
            <a:r>
              <a:rPr lang="en-US" sz="1200" dirty="0">
                <a:latin typeface="Courier"/>
                <a:cs typeface="Courier"/>
              </a:rPr>
              <a:t>method </a:t>
            </a:r>
            <a:r>
              <a:rPr lang="en-US" sz="1200" b="1" dirty="0" err="1" smtClean="0">
                <a:latin typeface="Courier"/>
                <a:cs typeface="Courier"/>
              </a:rPr>
              <a:t>src</a:t>
            </a:r>
            <a:r>
              <a:rPr lang="en-US" sz="1200" b="1" dirty="0" smtClean="0">
                <a:latin typeface="Courier"/>
                <a:cs typeface="Courier"/>
              </a:rPr>
              <a:t> </a:t>
            </a:r>
            <a:r>
              <a:rPr lang="en-US" sz="1200" b="1" dirty="0" err="1">
                <a:latin typeface="Courier"/>
                <a:cs typeface="Courier"/>
              </a:rPr>
              <a:t>ip</a:t>
            </a:r>
            <a:r>
              <a:rPr lang="en-US" sz="1200" b="1" dirty="0">
                <a:latin typeface="Courier"/>
                <a:cs typeface="Courier"/>
              </a:rPr>
              <a:t> </a:t>
            </a:r>
            <a:endParaRPr lang="en-US" sz="1200" b="1" dirty="0" smtClean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  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#distributes traffic into 16 buckets</a:t>
            </a:r>
          </a:p>
          <a:p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 	 #</a:t>
            </a:r>
            <a:r>
              <a:rPr lang="en-US" sz="1200" i="1" dirty="0">
                <a:solidFill>
                  <a:srgbClr val="0000FF"/>
                </a:solidFill>
                <a:latin typeface="Lantinghei TC Extralight"/>
                <a:cs typeface="Lantinghei TC Extralight"/>
              </a:rPr>
              <a:t>load balances traffic applicable in buckets to firewalls based on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source-IP address (default)</a:t>
            </a:r>
            <a:r>
              <a:rPr lang="en-US" sz="1200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. </a:t>
            </a:r>
            <a:endParaRPr lang="en-US" sz="1200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smtClean="0">
                <a:latin typeface="Courier"/>
                <a:cs typeface="Courier"/>
              </a:rPr>
              <a:t>peer </a:t>
            </a:r>
            <a:r>
              <a:rPr lang="en-US" sz="1200" dirty="0" err="1" smtClean="0">
                <a:latin typeface="Courier"/>
                <a:cs typeface="Courier"/>
              </a:rPr>
              <a:t>vdc</a:t>
            </a:r>
            <a:r>
              <a:rPr lang="en-US" sz="1200" dirty="0" smtClean="0">
                <a:latin typeface="Courier"/>
                <a:cs typeface="Courier"/>
              </a:rPr>
              <a:t> VDC2</a:t>
            </a:r>
          </a:p>
          <a:p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	#enables awareness of ITD process in peer VDC for sandwich mode. If a device is connected to both VDCs (2 arm) and all links of the arm connected to the peer fails, then locally connected links will also be disabled to prevent </a:t>
            </a:r>
            <a:r>
              <a:rPr lang="en-US" sz="1200" i="1" dirty="0" err="1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blackholing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 of traffic.</a:t>
            </a:r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no </a:t>
            </a:r>
            <a:r>
              <a:rPr lang="en-US" sz="1200" dirty="0">
                <a:latin typeface="Courier"/>
                <a:cs typeface="Courier"/>
              </a:rPr>
              <a:t>shut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itd </a:t>
            </a:r>
            <a:r>
              <a:rPr lang="en-US" sz="1200" dirty="0">
                <a:latin typeface="Courier"/>
                <a:cs typeface="Courier"/>
              </a:rPr>
              <a:t>OUTSIDE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 device</a:t>
            </a:r>
            <a:r>
              <a:rPr lang="en-US" sz="1200" dirty="0">
                <a:latin typeface="Courier"/>
                <a:cs typeface="Courier"/>
              </a:rPr>
              <a:t>-group FW_OUTSIDE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 ingress </a:t>
            </a:r>
            <a:r>
              <a:rPr lang="en-US" sz="1200" dirty="0">
                <a:latin typeface="Courier"/>
                <a:cs typeface="Courier"/>
              </a:rPr>
              <a:t>interface Vlan1100 </a:t>
            </a:r>
          </a:p>
          <a:p>
            <a:r>
              <a:rPr lang="en-US" sz="1200" dirty="0">
                <a:latin typeface="Courier"/>
                <a:cs typeface="Courier"/>
              </a:rPr>
              <a:t> failaction node reassign 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load-balance </a:t>
            </a:r>
            <a:r>
              <a:rPr lang="en-US" sz="1200" dirty="0">
                <a:latin typeface="Courier"/>
                <a:cs typeface="Courier"/>
              </a:rPr>
              <a:t>method </a:t>
            </a:r>
            <a:r>
              <a:rPr lang="en-US" sz="1200" b="1" dirty="0" smtClean="0">
                <a:latin typeface="Courier"/>
                <a:cs typeface="Courier"/>
              </a:rPr>
              <a:t>dst </a:t>
            </a:r>
            <a:r>
              <a:rPr lang="en-US" sz="1200" b="1" dirty="0" err="1" smtClean="0">
                <a:latin typeface="Courier"/>
                <a:cs typeface="Courier"/>
              </a:rPr>
              <a:t>ip</a:t>
            </a:r>
            <a:r>
              <a:rPr lang="en-US" sz="1200" b="1" dirty="0" smtClean="0">
                <a:latin typeface="Courier"/>
                <a:cs typeface="Courier"/>
              </a:rPr>
              <a:t> </a:t>
            </a:r>
          </a:p>
          <a:p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	#load balances traffic applicable in buckets to firewalls based on destination. Default is src-ip (itd INSIDE) </a:t>
            </a:r>
            <a:endParaRPr lang="en-US" sz="1200" i="1" dirty="0"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peer </a:t>
            </a:r>
            <a:r>
              <a:rPr lang="en-US" sz="1200" dirty="0" err="1">
                <a:latin typeface="Courier"/>
                <a:cs typeface="Courier"/>
              </a:rPr>
              <a:t>vdc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VDC1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 no </a:t>
            </a:r>
            <a:r>
              <a:rPr lang="en-US" sz="1200" dirty="0">
                <a:latin typeface="Courier"/>
                <a:cs typeface="Courier"/>
              </a:rPr>
              <a:t>shut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528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1938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</a:t>
            </a:r>
            <a:r>
              <a:rPr lang="en-US" dirty="0" smtClean="0"/>
              <a:t>.  Configure </a:t>
            </a:r>
            <a:r>
              <a:rPr lang="en-US" dirty="0"/>
              <a:t>o</a:t>
            </a:r>
            <a:r>
              <a:rPr lang="en-US" dirty="0" smtClean="0"/>
              <a:t>ptional ITD features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8700" y="1791732"/>
            <a:ext cx="7531100" cy="3416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"/>
                <a:cs typeface="Courier"/>
              </a:rPr>
              <a:t>N7K-1(</a:t>
            </a:r>
            <a:r>
              <a:rPr lang="en-US" sz="1200" dirty="0" err="1">
                <a:latin typeface="Courier"/>
                <a:cs typeface="Courier"/>
              </a:rPr>
              <a:t>config</a:t>
            </a:r>
            <a:r>
              <a:rPr lang="en-US" sz="1200" dirty="0">
                <a:latin typeface="Courier"/>
                <a:cs typeface="Courier"/>
              </a:rPr>
              <a:t>)# </a:t>
            </a:r>
            <a:r>
              <a:rPr lang="en-US" sz="1200" dirty="0" err="1">
                <a:latin typeface="Courier"/>
                <a:cs typeface="Courier"/>
              </a:rPr>
              <a:t>itd</a:t>
            </a:r>
            <a:r>
              <a:rPr lang="en-US" sz="1200" dirty="0">
                <a:latin typeface="Courier"/>
                <a:cs typeface="Courier"/>
              </a:rPr>
              <a:t> INSIDE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N7K</a:t>
            </a:r>
            <a:r>
              <a:rPr lang="en-US" sz="1200" dirty="0">
                <a:latin typeface="Courier"/>
                <a:cs typeface="Courier"/>
              </a:rPr>
              <a:t>-1(</a:t>
            </a:r>
            <a:r>
              <a:rPr lang="en-US" sz="1200" dirty="0" err="1">
                <a:latin typeface="Courier"/>
                <a:cs typeface="Courier"/>
              </a:rPr>
              <a:t>config-itd</a:t>
            </a:r>
            <a:r>
              <a:rPr lang="en-US" sz="1200" dirty="0">
                <a:latin typeface="Courier"/>
                <a:cs typeface="Courier"/>
              </a:rPr>
              <a:t>)# ?</a:t>
            </a:r>
          </a:p>
          <a:p>
            <a:r>
              <a:rPr lang="en-US" sz="1200" dirty="0">
                <a:latin typeface="Courier"/>
                <a:cs typeface="Courier"/>
              </a:rPr>
              <a:t>  access-list   ITD access-list </a:t>
            </a:r>
            <a:r>
              <a:rPr lang="en-US" sz="1200" dirty="0" smtClean="0">
                <a:latin typeface="Courier"/>
                <a:cs typeface="Courier"/>
              </a:rPr>
              <a:t>name   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##Traffic to include in LB Profile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device-group  ITD device </a:t>
            </a:r>
            <a:r>
              <a:rPr lang="en-US" sz="1200" dirty="0" smtClean="0">
                <a:latin typeface="Courier"/>
                <a:cs typeface="Courier"/>
              </a:rPr>
              <a:t>group   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exclude       ACL to exclude from </a:t>
            </a:r>
            <a:r>
              <a:rPr lang="en-US" sz="1200" dirty="0" smtClean="0">
                <a:latin typeface="Courier"/>
                <a:cs typeface="Courier"/>
              </a:rPr>
              <a:t>redirection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##Traffic to exclude from LB Profile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failaction</a:t>
            </a:r>
            <a:r>
              <a:rPr lang="en-US" sz="1200" dirty="0">
                <a:latin typeface="Courier"/>
                <a:cs typeface="Courier"/>
              </a:rPr>
              <a:t>    ITD </a:t>
            </a:r>
            <a:r>
              <a:rPr lang="en-US" sz="1200" dirty="0" err="1">
                <a:latin typeface="Courier"/>
                <a:cs typeface="Courier"/>
              </a:rPr>
              <a:t>failaction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ingress       ITD ingress interface</a:t>
            </a:r>
          </a:p>
          <a:p>
            <a:r>
              <a:rPr lang="en-US" sz="1200" dirty="0">
                <a:latin typeface="Courier"/>
                <a:cs typeface="Courier"/>
              </a:rPr>
              <a:t>  load-balance  ITD </a:t>
            </a:r>
            <a:r>
              <a:rPr lang="en-US" sz="1200" dirty="0" err="1" smtClean="0">
                <a:latin typeface="Courier"/>
                <a:cs typeface="Courier"/>
              </a:rPr>
              <a:t>Loadbalance</a:t>
            </a:r>
            <a:r>
              <a:rPr lang="en-US" sz="1200" dirty="0" smtClean="0">
                <a:latin typeface="Courier"/>
                <a:cs typeface="Courier"/>
              </a:rPr>
              <a:t> 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##Configures bucket allocation, mask position, or </a:t>
            </a:r>
            <a:r>
              <a:rPr lang="en-US" sz="1200" i="1" dirty="0" err="1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Src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/</a:t>
            </a:r>
            <a:r>
              <a:rPr lang="en-US" sz="1200" i="1" dirty="0" err="1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Dst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 LB Method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nat</a:t>
            </a:r>
            <a:r>
              <a:rPr lang="en-US" sz="1200" dirty="0">
                <a:latin typeface="Courier"/>
                <a:cs typeface="Courier"/>
              </a:rPr>
              <a:t>           Network Address </a:t>
            </a:r>
            <a:r>
              <a:rPr lang="en-US" sz="1200" dirty="0" smtClean="0">
                <a:latin typeface="Courier"/>
                <a:cs typeface="Courier"/>
              </a:rPr>
              <a:t>Translation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##Enables NAT Based ITD instead of PBR based (default)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no            Negate a command or set its defaults</a:t>
            </a:r>
          </a:p>
          <a:p>
            <a:r>
              <a:rPr lang="en-US" sz="1200" dirty="0">
                <a:latin typeface="Courier"/>
                <a:cs typeface="Courier"/>
              </a:rPr>
              <a:t>  peer          Peer cli for sandwich mode failure </a:t>
            </a:r>
            <a:r>
              <a:rPr lang="en-US" sz="1200" dirty="0" smtClean="0">
                <a:latin typeface="Courier"/>
                <a:cs typeface="Courier"/>
              </a:rPr>
              <a:t>notification </a:t>
            </a:r>
            <a:r>
              <a:rPr lang="en-US" sz="1200" i="1" dirty="0">
                <a:solidFill>
                  <a:srgbClr val="0000FF"/>
                </a:solidFill>
                <a:latin typeface="Lantinghei TC Extralight"/>
                <a:cs typeface="Lantinghei TC Extralight"/>
              </a:rPr>
              <a:t>##Enables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awareness of ITD process state in another VDC (used for 2-Arm/Sandwich ITD configurations)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shutdown      </a:t>
            </a:r>
          </a:p>
          <a:p>
            <a:r>
              <a:rPr lang="en-US" sz="1200" dirty="0" smtClean="0">
                <a:latin typeface="Courier"/>
                <a:cs typeface="Courier"/>
              </a:rPr>
              <a:t>  virtual       </a:t>
            </a:r>
            <a:r>
              <a:rPr lang="en-US" sz="1200" dirty="0">
                <a:latin typeface="Courier"/>
                <a:cs typeface="Courier"/>
              </a:rPr>
              <a:t>ITD virtual </a:t>
            </a:r>
            <a:r>
              <a:rPr lang="en-US" sz="1200" dirty="0" err="1">
                <a:latin typeface="Courier"/>
                <a:cs typeface="Courier"/>
              </a:rPr>
              <a:t>ip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configuration 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##Global and Device-group specific VIP configuration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vrf</a:t>
            </a:r>
            <a:r>
              <a:rPr lang="en-US" sz="1200" dirty="0">
                <a:latin typeface="Courier"/>
                <a:cs typeface="Courier"/>
              </a:rPr>
              <a:t>           ITD service </a:t>
            </a:r>
            <a:r>
              <a:rPr lang="en-US" sz="1200" dirty="0" err="1" smtClean="0">
                <a:latin typeface="Courier"/>
                <a:cs typeface="Courier"/>
              </a:rPr>
              <a:t>vrf</a:t>
            </a:r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i="1" dirty="0">
                <a:solidFill>
                  <a:srgbClr val="0000FF"/>
                </a:solidFill>
                <a:latin typeface="Lantinghei TC Extralight"/>
                <a:cs typeface="Lantinghei TC Extralight"/>
              </a:rPr>
              <a:t>#applies this ITD process to a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 </a:t>
            </a:r>
            <a:r>
              <a:rPr lang="en-US" sz="1200" i="1" dirty="0">
                <a:solidFill>
                  <a:srgbClr val="0000FF"/>
                </a:solidFill>
                <a:latin typeface="Lantinghei TC Extralight"/>
                <a:cs typeface="Lantinghei TC Extralight"/>
              </a:rPr>
              <a:t>defined </a:t>
            </a:r>
            <a:r>
              <a:rPr lang="en-US" sz="1200" i="1" dirty="0" err="1">
                <a:solidFill>
                  <a:srgbClr val="0000FF"/>
                </a:solidFill>
                <a:latin typeface="Lantinghei TC Extralight"/>
                <a:cs typeface="Lantinghei TC Extralight"/>
              </a:rPr>
              <a:t>vrf</a:t>
            </a:r>
            <a:r>
              <a:rPr lang="en-US" sz="1200" i="1" dirty="0">
                <a:solidFill>
                  <a:srgbClr val="0000FF"/>
                </a:solidFill>
                <a:latin typeface="Lantinghei TC Extralight"/>
                <a:cs typeface="Lantinghei TC Extralight"/>
              </a:rPr>
              <a:t> </a:t>
            </a:r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87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ASA Firewall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8000" y="1230531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ASA Basic Configuration: There is nothing ITD specific about configuring the ASA for ITD. The following interface configuration is used with this topology.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981200"/>
            <a:ext cx="4216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!</a:t>
            </a:r>
          </a:p>
          <a:p>
            <a:r>
              <a:rPr lang="en-US" sz="1200" dirty="0" smtClean="0">
                <a:latin typeface="Courier"/>
                <a:cs typeface="Courier"/>
              </a:rPr>
              <a:t>interface </a:t>
            </a:r>
            <a:r>
              <a:rPr lang="en-US" sz="1200" dirty="0">
                <a:latin typeface="Courier"/>
                <a:cs typeface="Courier"/>
              </a:rPr>
              <a:t>TenGigabitEthernet0/</a:t>
            </a:r>
            <a:r>
              <a:rPr lang="en-US" sz="1200" dirty="0" smtClean="0">
                <a:latin typeface="Courier"/>
                <a:cs typeface="Courier"/>
              </a:rPr>
              <a:t>6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description INSIDE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 nameif </a:t>
            </a:r>
            <a:r>
              <a:rPr lang="en-US" sz="1200" dirty="0">
                <a:latin typeface="Courier"/>
                <a:cs typeface="Courier"/>
              </a:rPr>
              <a:t>inside</a:t>
            </a:r>
          </a:p>
          <a:p>
            <a:r>
              <a:rPr lang="en-US" sz="1200" dirty="0">
                <a:latin typeface="Courier"/>
                <a:cs typeface="Courier"/>
              </a:rPr>
              <a:t> security-level 100</a:t>
            </a:r>
          </a:p>
          <a:p>
            <a:r>
              <a:rPr lang="en-US" sz="1200" dirty="0">
                <a:latin typeface="Courier"/>
                <a:cs typeface="Courier"/>
              </a:rPr>
              <a:t> ip address 10.1.0.111 255.255.255.0 </a:t>
            </a:r>
          </a:p>
          <a:p>
            <a:r>
              <a:rPr lang="en-US" sz="1200" dirty="0" smtClean="0">
                <a:latin typeface="Courier"/>
                <a:cs typeface="Courier"/>
              </a:rPr>
              <a:t>!</a:t>
            </a:r>
          </a:p>
          <a:p>
            <a:r>
              <a:rPr lang="en-US" sz="1200" dirty="0" smtClean="0">
                <a:latin typeface="Courier"/>
                <a:cs typeface="Courier"/>
              </a:rPr>
              <a:t>!</a:t>
            </a:r>
          </a:p>
          <a:p>
            <a:r>
              <a:rPr lang="en-US" sz="1200" dirty="0">
                <a:latin typeface="Courier"/>
                <a:cs typeface="Courier"/>
              </a:rPr>
              <a:t>interface TenGigabitEthernet0/8</a:t>
            </a:r>
          </a:p>
          <a:p>
            <a:r>
              <a:rPr lang="en-US" sz="1200" dirty="0">
                <a:latin typeface="Courier"/>
                <a:cs typeface="Courier"/>
              </a:rPr>
              <a:t>description OUTSIDE</a:t>
            </a:r>
          </a:p>
          <a:p>
            <a:r>
              <a:rPr lang="en-US" sz="1200" dirty="0">
                <a:latin typeface="Courier"/>
                <a:cs typeface="Courier"/>
              </a:rPr>
              <a:t> nameif outside</a:t>
            </a:r>
          </a:p>
          <a:p>
            <a:r>
              <a:rPr lang="en-US" sz="1200" dirty="0">
                <a:latin typeface="Courier"/>
                <a:cs typeface="Courier"/>
              </a:rPr>
              <a:t> security-level 100</a:t>
            </a:r>
          </a:p>
          <a:p>
            <a:r>
              <a:rPr lang="en-US" sz="1200" dirty="0">
                <a:latin typeface="Courier"/>
                <a:cs typeface="Courier"/>
              </a:rPr>
              <a:t> ip address 10.0.0.111 255.255.255.0 </a:t>
            </a:r>
          </a:p>
          <a:p>
            <a:r>
              <a:rPr lang="en-US" sz="1200" dirty="0" smtClean="0">
                <a:latin typeface="Courier"/>
                <a:cs typeface="Courier"/>
              </a:rPr>
              <a:t>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0" y="2171700"/>
            <a:ext cx="3136900" cy="34163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Courier"/>
                <a:cs typeface="Courier"/>
              </a:rPr>
              <a:t>INSIDE and OUTSIDE interface configuration on ASA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Repeat on each ASA-1, ASA-2, ASA-3, ASA-4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Configure different IP address for INSIDE and OUTSIDE interface on all Firewalls.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b="1" dirty="0" smtClean="0"/>
              <a:t>Note: </a:t>
            </a:r>
            <a:r>
              <a:rPr lang="en-US" sz="1200" dirty="0"/>
              <a:t>If security levels are the same for inside and outside interfaces, ‘same-security-traffic permit’ command  can be configured.</a:t>
            </a:r>
          </a:p>
          <a:p>
            <a:endParaRPr lang="en-US" sz="1200" dirty="0"/>
          </a:p>
          <a:p>
            <a:r>
              <a:rPr lang="en-US" sz="1200" dirty="0"/>
              <a:t>If varying security levels are used, ensure appropriate ACLs are </a:t>
            </a:r>
            <a:r>
              <a:rPr lang="en-US" sz="1200" dirty="0" smtClean="0"/>
              <a:t>configured.</a:t>
            </a:r>
            <a:r>
              <a:rPr lang="en-US" sz="1200" dirty="0"/>
              <a:t> </a:t>
            </a:r>
            <a:endParaRPr lang="en-US" sz="12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85778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86868" y="25908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 smtClean="0">
                <a:solidFill>
                  <a:schemeClr val="accent1"/>
                </a:solidFill>
                <a:latin typeface="Arial"/>
                <a:cs typeface="Arial"/>
              </a:rPr>
              <a:t>ITD +ASA with </a:t>
            </a:r>
            <a:r>
              <a:rPr lang="en-US" sz="3600" dirty="0">
                <a:solidFill>
                  <a:schemeClr val="accent1"/>
                </a:solidFill>
                <a:latin typeface="Arial"/>
                <a:cs typeface="Arial"/>
              </a:rPr>
              <a:t>d</a:t>
            </a:r>
            <a:r>
              <a:rPr lang="en-US" sz="3600" dirty="0" smtClean="0">
                <a:solidFill>
                  <a:schemeClr val="accent1"/>
                </a:solidFill>
                <a:latin typeface="Arial"/>
                <a:cs typeface="Arial"/>
              </a:rPr>
              <a:t>ual VDC + vPC </a:t>
            </a:r>
          </a:p>
          <a:p>
            <a:pPr>
              <a:defRPr/>
            </a:pPr>
            <a:r>
              <a:rPr lang="en-US" sz="3600" dirty="0" smtClean="0">
                <a:solidFill>
                  <a:schemeClr val="accent1"/>
                </a:solidFill>
                <a:latin typeface="Arial"/>
                <a:cs typeface="Arial"/>
              </a:rPr>
              <a:t>Sandwich Topology</a:t>
            </a:r>
            <a:endParaRPr lang="en-US" sz="36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39268" y="39116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000" dirty="0" smtClean="0">
                <a:solidFill>
                  <a:schemeClr val="accent1"/>
                </a:solidFill>
                <a:latin typeface="Arial"/>
                <a:cs typeface="Arial"/>
              </a:rPr>
              <a:t>Physical separation of traffic using separate ASA interfaces for Inside and Outside networks.</a:t>
            </a:r>
            <a:endParaRPr lang="en-US" sz="20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656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itle 1"/>
          <p:cNvSpPr txBox="1">
            <a:spLocks/>
          </p:cNvSpPr>
          <p:nvPr/>
        </p:nvSpPr>
        <p:spPr>
          <a:xfrm>
            <a:off x="186868" y="3556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 smtClean="0">
                <a:solidFill>
                  <a:schemeClr val="accent1"/>
                </a:solidFill>
                <a:latin typeface="Arial"/>
                <a:cs typeface="Arial"/>
              </a:rPr>
              <a:t>VPC + Dual VDC Sandwich Topology</a:t>
            </a:r>
          </a:p>
          <a:p>
            <a:pPr algn="l">
              <a:defRPr/>
            </a:pPr>
            <a:r>
              <a:rPr lang="en-US" sz="2000" b="1" i="1" dirty="0" smtClean="0">
                <a:latin typeface="Arial"/>
                <a:cs typeface="Arial"/>
              </a:rPr>
              <a:t>     NXOS GBR 7.2 L3 Over VPC</a:t>
            </a:r>
            <a:endParaRPr lang="en-US" sz="2000" b="1" i="1" dirty="0">
              <a:latin typeface="Arial"/>
              <a:cs typeface="Arial"/>
            </a:endParaRPr>
          </a:p>
        </p:txBody>
      </p:sp>
      <p:sp>
        <p:nvSpPr>
          <p:cNvPr id="147" name="Rounded Rectangle 146"/>
          <p:cNvSpPr/>
          <p:nvPr/>
        </p:nvSpPr>
        <p:spPr>
          <a:xfrm>
            <a:off x="511980" y="3332832"/>
            <a:ext cx="1687801" cy="909777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r"/>
            <a:r>
              <a:rPr lang="en-US" sz="800" dirty="0">
                <a:latin typeface="Lantinghei TC Demibold"/>
                <a:cs typeface="Lantinghei TC Demibold"/>
              </a:rPr>
              <a:t/>
            </a:r>
            <a:br>
              <a:rPr lang="en-US" sz="800" dirty="0"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VLAN 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10.0.0.17</a:t>
            </a:r>
            <a:b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FW_OUTSIDE</a:t>
            </a:r>
          </a:p>
          <a:p>
            <a:pPr algn="r"/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VLAN 101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10.1.0.17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52" name="Rounded Rectangle 151"/>
          <p:cNvSpPr/>
          <p:nvPr/>
        </p:nvSpPr>
        <p:spPr>
          <a:xfrm>
            <a:off x="7100237" y="1142878"/>
            <a:ext cx="1858802" cy="1714305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b="1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Outside 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Port-Channel 21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VLAN 100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Outside</a:t>
            </a:r>
          </a:p>
          <a:p>
            <a:pPr algn="ctr"/>
            <a:r>
              <a:rPr lang="en-US" sz="800" dirty="0">
                <a:solidFill>
                  <a:srgbClr val="000000"/>
                </a:solidFill>
                <a:latin typeface="Lantinghei TC Demibold"/>
                <a:cs typeface="Lantinghei TC Demibold"/>
              </a:rPr>
              <a:t>10.0.0.111 – 114/</a:t>
            </a:r>
            <a:r>
              <a:rPr lang="en-US" sz="800" dirty="0" smtClean="0">
                <a:solidFill>
                  <a:srgbClr val="000000"/>
                </a:solidFill>
                <a:latin typeface="Lantinghei TC Demibold"/>
                <a:cs typeface="Lantinghei TC Demibold"/>
              </a:rPr>
              <a:t>24</a:t>
            </a:r>
          </a:p>
          <a:p>
            <a:pPr algn="ctr"/>
            <a:endParaRPr lang="en-US" sz="800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Inside</a:t>
            </a: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Port-Channel 11</a:t>
            </a: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VLAN 101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>
                <a:solidFill>
                  <a:srgbClr val="000000"/>
                </a:solidFill>
                <a:latin typeface="Lantinghei TC Demibold"/>
                <a:cs typeface="Lantinghei TC Demibold"/>
              </a:rPr>
              <a:t>10.1.0.111 – 114/24</a:t>
            </a:r>
          </a:p>
          <a:p>
            <a:pPr algn="ctr"/>
            <a:endParaRPr lang="en-US" sz="800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53" name="Rounded Rectangle 152"/>
          <p:cNvSpPr/>
          <p:nvPr/>
        </p:nvSpPr>
        <p:spPr>
          <a:xfrm>
            <a:off x="7092405" y="1142877"/>
            <a:ext cx="1858802" cy="297139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Firewall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57" name="Rounded Rectangle 156"/>
          <p:cNvSpPr/>
          <p:nvPr/>
        </p:nvSpPr>
        <p:spPr>
          <a:xfrm>
            <a:off x="511980" y="3333051"/>
            <a:ext cx="1687801" cy="208680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Transit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58" name="Rounded Rectangle 157"/>
          <p:cNvSpPr/>
          <p:nvPr/>
        </p:nvSpPr>
        <p:spPr>
          <a:xfrm>
            <a:off x="7217711" y="3323424"/>
            <a:ext cx="1687801" cy="909777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800" dirty="0">
                <a:latin typeface="Lantinghei TC Demibold"/>
                <a:cs typeface="Lantinghei TC Demibold"/>
              </a:rPr>
              <a:t/>
            </a:r>
            <a:br>
              <a:rPr lang="en-US" sz="800" dirty="0"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VLAN 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10.0.0.18 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FW_OUTSIDE</a:t>
            </a:r>
          </a:p>
          <a:p>
            <a:pPr algn="ctr"/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Vl101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10.1.0.18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59" name="Rounded Rectangle 158"/>
          <p:cNvSpPr/>
          <p:nvPr/>
        </p:nvSpPr>
        <p:spPr>
          <a:xfrm>
            <a:off x="7217711" y="3323643"/>
            <a:ext cx="1687801" cy="208680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Transit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772400" y="-63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83" name="Picture 18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476" y="6124336"/>
            <a:ext cx="4524259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" name="Rounded Rectangle 159"/>
          <p:cNvSpPr/>
          <p:nvPr/>
        </p:nvSpPr>
        <p:spPr>
          <a:xfrm>
            <a:off x="7217711" y="5439830"/>
            <a:ext cx="1687801" cy="915538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1101 – 10.101.0.1 (HSRP)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61" name="Rounded Rectangle 160"/>
          <p:cNvSpPr/>
          <p:nvPr/>
        </p:nvSpPr>
        <p:spPr>
          <a:xfrm>
            <a:off x="7217711" y="5421264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ITD Ingress Interface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64" name="Rounded Rectangle 163"/>
          <p:cNvSpPr/>
          <p:nvPr/>
        </p:nvSpPr>
        <p:spPr>
          <a:xfrm>
            <a:off x="511980" y="5384448"/>
            <a:ext cx="1687801" cy="915538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1101 – 10.101.0.1 (HSRP)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65" name="Rounded Rectangle 164"/>
          <p:cNvSpPr/>
          <p:nvPr/>
        </p:nvSpPr>
        <p:spPr>
          <a:xfrm>
            <a:off x="511980" y="5384448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ITD Ingress Interface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91" name="Line 2"/>
          <p:cNvSpPr>
            <a:spLocks noChangeShapeType="1"/>
          </p:cNvSpPr>
          <p:nvPr/>
        </p:nvSpPr>
        <p:spPr bwMode="auto">
          <a:xfrm>
            <a:off x="6597264" y="1444254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" name="Line 2"/>
          <p:cNvSpPr>
            <a:spLocks noChangeShapeType="1"/>
          </p:cNvSpPr>
          <p:nvPr/>
        </p:nvSpPr>
        <p:spPr bwMode="auto">
          <a:xfrm>
            <a:off x="6508364" y="1444250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6" name="Line 2"/>
          <p:cNvSpPr>
            <a:spLocks noChangeShapeType="1"/>
          </p:cNvSpPr>
          <p:nvPr/>
        </p:nvSpPr>
        <p:spPr bwMode="auto">
          <a:xfrm>
            <a:off x="2785384" y="1470112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8" name="Line 2"/>
          <p:cNvSpPr>
            <a:spLocks noChangeShapeType="1"/>
          </p:cNvSpPr>
          <p:nvPr/>
        </p:nvSpPr>
        <p:spPr bwMode="auto">
          <a:xfrm>
            <a:off x="2680708" y="1479752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99" name="Picture 9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152" y="1142877"/>
            <a:ext cx="4524259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7" name="Straight Connector 106"/>
          <p:cNvCxnSpPr>
            <a:endCxn id="247" idx="0"/>
          </p:cNvCxnSpPr>
          <p:nvPr/>
        </p:nvCxnSpPr>
        <p:spPr>
          <a:xfrm flipH="1">
            <a:off x="5897659" y="3136915"/>
            <a:ext cx="457428" cy="2928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V="1">
            <a:off x="2821758" y="3884085"/>
            <a:ext cx="665339" cy="72238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endCxn id="246" idx="2"/>
          </p:cNvCxnSpPr>
          <p:nvPr/>
        </p:nvCxnSpPr>
        <p:spPr>
          <a:xfrm flipH="1" flipV="1">
            <a:off x="5073304" y="3917491"/>
            <a:ext cx="1419994" cy="729497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>
            <a:endCxn id="245" idx="0"/>
          </p:cNvCxnSpPr>
          <p:nvPr/>
        </p:nvCxnSpPr>
        <p:spPr>
          <a:xfrm>
            <a:off x="2840374" y="3136915"/>
            <a:ext cx="1475218" cy="2928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 flipH="1" flipV="1">
            <a:off x="5817615" y="3917490"/>
            <a:ext cx="619892" cy="725859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TextBox 123"/>
          <p:cNvSpPr txBox="1"/>
          <p:nvPr/>
        </p:nvSpPr>
        <p:spPr>
          <a:xfrm>
            <a:off x="2785384" y="3460432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ASA1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3642190" y="3460432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ASA2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430722" y="3460432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ASA3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5240918" y="3454880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ASA4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2840374" y="3602639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.111</a:t>
            </a:r>
          </a:p>
        </p:txBody>
      </p:sp>
      <p:cxnSp>
        <p:nvCxnSpPr>
          <p:cNvPr id="141" name="Straight Connector 140"/>
          <p:cNvCxnSpPr>
            <a:stCxn id="247" idx="0"/>
          </p:cNvCxnSpPr>
          <p:nvPr/>
        </p:nvCxnSpPr>
        <p:spPr>
          <a:xfrm flipH="1" flipV="1">
            <a:off x="3015770" y="3122988"/>
            <a:ext cx="2881889" cy="30682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flipV="1">
            <a:off x="2821758" y="3884085"/>
            <a:ext cx="1486009" cy="687454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>
            <a:endCxn id="244" idx="0"/>
          </p:cNvCxnSpPr>
          <p:nvPr/>
        </p:nvCxnSpPr>
        <p:spPr>
          <a:xfrm>
            <a:off x="2821758" y="3066471"/>
            <a:ext cx="680895" cy="3633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5" name="Line 6"/>
          <p:cNvSpPr>
            <a:spLocks noChangeShapeType="1"/>
          </p:cNvSpPr>
          <p:nvPr/>
        </p:nvSpPr>
        <p:spPr bwMode="auto">
          <a:xfrm flipH="1" flipV="1">
            <a:off x="3026411" y="5184337"/>
            <a:ext cx="3371717" cy="0"/>
          </a:xfrm>
          <a:prstGeom prst="line">
            <a:avLst/>
          </a:prstGeom>
          <a:noFill/>
          <a:ln w="38100" cmpd="sng">
            <a:solidFill>
              <a:schemeClr val="tx1">
                <a:lumMod val="65000"/>
                <a:lumOff val="35000"/>
              </a:schemeClr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8" name="Line 6"/>
          <p:cNvSpPr>
            <a:spLocks noChangeShapeType="1"/>
          </p:cNvSpPr>
          <p:nvPr/>
        </p:nvSpPr>
        <p:spPr bwMode="auto">
          <a:xfrm flipH="1" flipV="1">
            <a:off x="2983369" y="5148827"/>
            <a:ext cx="3371717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9" name="TextBox 148"/>
          <p:cNvSpPr txBox="1"/>
          <p:nvPr/>
        </p:nvSpPr>
        <p:spPr>
          <a:xfrm>
            <a:off x="3158264" y="5218374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Sw1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265828" y="5225653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Sw2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DC1-N7K-8</a:t>
            </a:r>
          </a:p>
        </p:txBody>
      </p:sp>
      <p:cxnSp>
        <p:nvCxnSpPr>
          <p:cNvPr id="166" name="Straight Connector 165"/>
          <p:cNvCxnSpPr/>
          <p:nvPr/>
        </p:nvCxnSpPr>
        <p:spPr>
          <a:xfrm flipH="1" flipV="1">
            <a:off x="3454542" y="3917491"/>
            <a:ext cx="3030453" cy="725858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>
            <a:endCxn id="245" idx="0"/>
          </p:cNvCxnSpPr>
          <p:nvPr/>
        </p:nvCxnSpPr>
        <p:spPr>
          <a:xfrm flipH="1">
            <a:off x="4315592" y="3081244"/>
            <a:ext cx="2069298" cy="34856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>
            <a:endCxn id="246" idx="0"/>
          </p:cNvCxnSpPr>
          <p:nvPr/>
        </p:nvCxnSpPr>
        <p:spPr>
          <a:xfrm>
            <a:off x="2897748" y="3136915"/>
            <a:ext cx="2175556" cy="2928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>
            <a:endCxn id="246" idx="2"/>
          </p:cNvCxnSpPr>
          <p:nvPr/>
        </p:nvCxnSpPr>
        <p:spPr>
          <a:xfrm flipV="1">
            <a:off x="2680708" y="3917491"/>
            <a:ext cx="2392596" cy="729497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>
            <a:endCxn id="193" idx="2"/>
          </p:cNvCxnSpPr>
          <p:nvPr/>
        </p:nvCxnSpPr>
        <p:spPr>
          <a:xfrm flipV="1">
            <a:off x="3056214" y="3917491"/>
            <a:ext cx="2841445" cy="654048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/>
          <p:cNvCxnSpPr>
            <a:stCxn id="246" idx="0"/>
          </p:cNvCxnSpPr>
          <p:nvPr/>
        </p:nvCxnSpPr>
        <p:spPr>
          <a:xfrm flipV="1">
            <a:off x="5073304" y="3125650"/>
            <a:ext cx="1313655" cy="30416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/>
          <p:cNvCxnSpPr>
            <a:endCxn id="244" idx="0"/>
          </p:cNvCxnSpPr>
          <p:nvPr/>
        </p:nvCxnSpPr>
        <p:spPr>
          <a:xfrm flipH="1">
            <a:off x="3502653" y="3066471"/>
            <a:ext cx="2754548" cy="3633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/>
          <p:nvPr/>
        </p:nvCxnSpPr>
        <p:spPr>
          <a:xfrm flipH="1" flipV="1">
            <a:off x="4267117" y="3894819"/>
            <a:ext cx="2119842" cy="711646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4" name="TextBox 183"/>
          <p:cNvSpPr txBox="1"/>
          <p:nvPr/>
        </p:nvSpPr>
        <p:spPr>
          <a:xfrm>
            <a:off x="3642190" y="3598925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.112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4382475" y="3598925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.113</a:t>
            </a:r>
          </a:p>
        </p:txBody>
      </p:sp>
      <p:sp>
        <p:nvSpPr>
          <p:cNvPr id="187" name="TextBox 186"/>
          <p:cNvSpPr txBox="1"/>
          <p:nvPr/>
        </p:nvSpPr>
        <p:spPr>
          <a:xfrm>
            <a:off x="5265828" y="3602639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.114</a:t>
            </a:r>
          </a:p>
        </p:txBody>
      </p:sp>
      <p:pic>
        <p:nvPicPr>
          <p:cNvPr id="189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813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0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72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2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250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3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819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" name="Picture 20" descr="C:\Users\ecoffey\AppData\Local\Temp\Rar$DRa0.539\30037_Device_IOS_SLB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743" y="4450097"/>
            <a:ext cx="739018" cy="60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5" name="Picture 20" descr="C:\Users\ecoffey\AppData\Local\Temp\Rar$DRa0.539\30037_Device_IOS_SLB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984" y="4450097"/>
            <a:ext cx="739018" cy="652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6" name="Rounded Rectangle 195"/>
          <p:cNvSpPr/>
          <p:nvPr/>
        </p:nvSpPr>
        <p:spPr>
          <a:xfrm>
            <a:off x="3816064" y="1267074"/>
            <a:ext cx="1687801" cy="1078775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r"/>
            <a:endParaRPr lang="en-US" sz="800" dirty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10.100.0.1 (HSRP)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/>
            </a:r>
            <a:b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</a:b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VRF FW_OUTSIDE</a:t>
            </a:r>
          </a:p>
          <a:p>
            <a:pPr algn="ctr"/>
            <a:endParaRPr lang="en-US" sz="800" dirty="0" smtClean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900" b="1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198" name="Rounded Rectangle 197"/>
          <p:cNvSpPr/>
          <p:nvPr/>
        </p:nvSpPr>
        <p:spPr>
          <a:xfrm>
            <a:off x="3816064" y="1248508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ITD Ingress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99" name="Line 6"/>
          <p:cNvSpPr>
            <a:spLocks noChangeShapeType="1"/>
          </p:cNvSpPr>
          <p:nvPr/>
        </p:nvSpPr>
        <p:spPr bwMode="auto">
          <a:xfrm flipH="1" flipV="1">
            <a:off x="3056214" y="5111119"/>
            <a:ext cx="3371717" cy="0"/>
          </a:xfrm>
          <a:prstGeom prst="line">
            <a:avLst/>
          </a:prstGeom>
          <a:noFill/>
          <a:ln w="38100" cmpd="sng">
            <a:solidFill>
              <a:srgbClr val="595959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1" name="Line 6"/>
          <p:cNvSpPr>
            <a:spLocks noChangeShapeType="1"/>
          </p:cNvSpPr>
          <p:nvPr/>
        </p:nvSpPr>
        <p:spPr bwMode="auto">
          <a:xfrm flipH="1" flipV="1">
            <a:off x="3013172" y="5075609"/>
            <a:ext cx="3371717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2" name="TextBox 201"/>
          <p:cNvSpPr txBox="1"/>
          <p:nvPr/>
        </p:nvSpPr>
        <p:spPr>
          <a:xfrm>
            <a:off x="3979945" y="5218374"/>
            <a:ext cx="1178003" cy="215429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800" i="1" dirty="0" smtClean="0">
                <a:latin typeface="Lantinghei TC Extralight"/>
                <a:cs typeface="Lantinghei TC Extralight"/>
              </a:rPr>
              <a:t>VPC Peer Link</a:t>
            </a:r>
          </a:p>
        </p:txBody>
      </p:sp>
      <p:sp>
        <p:nvSpPr>
          <p:cNvPr id="203" name="Oval 10"/>
          <p:cNvSpPr>
            <a:spLocks noChangeArrowheads="1"/>
          </p:cNvSpPr>
          <p:nvPr/>
        </p:nvSpPr>
        <p:spPr bwMode="auto">
          <a:xfrm>
            <a:off x="4559432" y="4996334"/>
            <a:ext cx="111615" cy="249488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" name="Line 2"/>
          <p:cNvSpPr>
            <a:spLocks noChangeShapeType="1"/>
          </p:cNvSpPr>
          <p:nvPr/>
        </p:nvSpPr>
        <p:spPr bwMode="auto">
          <a:xfrm>
            <a:off x="2783520" y="5184329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5" name="Line 2"/>
          <p:cNvSpPr>
            <a:spLocks noChangeShapeType="1"/>
          </p:cNvSpPr>
          <p:nvPr/>
        </p:nvSpPr>
        <p:spPr bwMode="auto">
          <a:xfrm>
            <a:off x="2680708" y="5184325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206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781" y="4532653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" name="Oval 206"/>
          <p:cNvSpPr/>
          <p:nvPr/>
        </p:nvSpPr>
        <p:spPr>
          <a:xfrm>
            <a:off x="2476902" y="5384448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sp>
        <p:nvSpPr>
          <p:cNvPr id="208" name="Line 2"/>
          <p:cNvSpPr>
            <a:spLocks noChangeShapeType="1"/>
          </p:cNvSpPr>
          <p:nvPr/>
        </p:nvSpPr>
        <p:spPr bwMode="auto">
          <a:xfrm>
            <a:off x="6539728" y="5245826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9" name="Line 2"/>
          <p:cNvSpPr>
            <a:spLocks noChangeShapeType="1"/>
          </p:cNvSpPr>
          <p:nvPr/>
        </p:nvSpPr>
        <p:spPr bwMode="auto">
          <a:xfrm>
            <a:off x="6456171" y="5264460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210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182" y="4554656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" name="Picture 21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476" y="6124336"/>
            <a:ext cx="4524259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2" name="Oval 211"/>
          <p:cNvSpPr/>
          <p:nvPr/>
        </p:nvSpPr>
        <p:spPr>
          <a:xfrm>
            <a:off x="6257200" y="5421264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sp>
        <p:nvSpPr>
          <p:cNvPr id="213" name="Line 6"/>
          <p:cNvSpPr>
            <a:spLocks noChangeShapeType="1"/>
          </p:cNvSpPr>
          <p:nvPr/>
        </p:nvSpPr>
        <p:spPr bwMode="auto">
          <a:xfrm flipH="1" flipV="1">
            <a:off x="3026411" y="2831778"/>
            <a:ext cx="3371717" cy="0"/>
          </a:xfrm>
          <a:prstGeom prst="line">
            <a:avLst/>
          </a:prstGeom>
          <a:noFill/>
          <a:ln w="38100" cmpd="sng">
            <a:solidFill>
              <a:schemeClr val="tx1">
                <a:lumMod val="65000"/>
                <a:lumOff val="35000"/>
              </a:schemeClr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4" name="Line 6"/>
          <p:cNvSpPr>
            <a:spLocks noChangeShapeType="1"/>
          </p:cNvSpPr>
          <p:nvPr/>
        </p:nvSpPr>
        <p:spPr bwMode="auto">
          <a:xfrm flipH="1" flipV="1">
            <a:off x="2983369" y="2796268"/>
            <a:ext cx="3371717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5" name="TextBox 214"/>
          <p:cNvSpPr txBox="1"/>
          <p:nvPr/>
        </p:nvSpPr>
        <p:spPr>
          <a:xfrm>
            <a:off x="3066640" y="2265257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Sw1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DC1-N7K-7</a:t>
            </a:r>
          </a:p>
        </p:txBody>
      </p:sp>
      <p:sp>
        <p:nvSpPr>
          <p:cNvPr id="216" name="TextBox 215"/>
          <p:cNvSpPr txBox="1"/>
          <p:nvPr/>
        </p:nvSpPr>
        <p:spPr>
          <a:xfrm>
            <a:off x="5390164" y="2243680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Sw2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DC1-N7K-8</a:t>
            </a:r>
          </a:p>
        </p:txBody>
      </p:sp>
      <p:pic>
        <p:nvPicPr>
          <p:cNvPr id="217" name="Picture 20" descr="C:\Users\ecoffey\AppData\Local\Temp\Rar$DRa0.539\30037_Device_IOS_SLB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743" y="2097538"/>
            <a:ext cx="739018" cy="60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8" name="Line 6"/>
          <p:cNvSpPr>
            <a:spLocks noChangeShapeType="1"/>
          </p:cNvSpPr>
          <p:nvPr/>
        </p:nvSpPr>
        <p:spPr bwMode="auto">
          <a:xfrm flipH="1" flipV="1">
            <a:off x="3056214" y="2758560"/>
            <a:ext cx="3371717" cy="0"/>
          </a:xfrm>
          <a:prstGeom prst="line">
            <a:avLst/>
          </a:prstGeom>
          <a:noFill/>
          <a:ln w="38100" cmpd="sng">
            <a:solidFill>
              <a:srgbClr val="595959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9" name="Line 6"/>
          <p:cNvSpPr>
            <a:spLocks noChangeShapeType="1"/>
          </p:cNvSpPr>
          <p:nvPr/>
        </p:nvSpPr>
        <p:spPr bwMode="auto">
          <a:xfrm flipH="1" flipV="1">
            <a:off x="3013172" y="2723050"/>
            <a:ext cx="3371717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0" name="TextBox 219"/>
          <p:cNvSpPr txBox="1"/>
          <p:nvPr/>
        </p:nvSpPr>
        <p:spPr>
          <a:xfrm>
            <a:off x="3979945" y="2865815"/>
            <a:ext cx="1178003" cy="215429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800" i="1" dirty="0" smtClean="0">
                <a:latin typeface="Lantinghei TC Extralight"/>
                <a:cs typeface="Lantinghei TC Extralight"/>
              </a:rPr>
              <a:t>VPC Peer Link</a:t>
            </a:r>
          </a:p>
        </p:txBody>
      </p:sp>
      <p:sp>
        <p:nvSpPr>
          <p:cNvPr id="221" name="Oval 10"/>
          <p:cNvSpPr>
            <a:spLocks noChangeArrowheads="1"/>
          </p:cNvSpPr>
          <p:nvPr/>
        </p:nvSpPr>
        <p:spPr bwMode="auto">
          <a:xfrm>
            <a:off x="4559432" y="2643775"/>
            <a:ext cx="111615" cy="249488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22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781" y="2180094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3" name="Oval 222"/>
          <p:cNvSpPr/>
          <p:nvPr/>
        </p:nvSpPr>
        <p:spPr>
          <a:xfrm>
            <a:off x="2488426" y="2012267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pic>
        <p:nvPicPr>
          <p:cNvPr id="224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669" y="2180094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" name="Oval 224"/>
          <p:cNvSpPr/>
          <p:nvPr/>
        </p:nvSpPr>
        <p:spPr>
          <a:xfrm>
            <a:off x="6272740" y="2012267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sp>
        <p:nvSpPr>
          <p:cNvPr id="226" name="Rounded Rectangle 225"/>
          <p:cNvSpPr/>
          <p:nvPr/>
        </p:nvSpPr>
        <p:spPr>
          <a:xfrm>
            <a:off x="3098104" y="1964578"/>
            <a:ext cx="727213" cy="297139"/>
          </a:xfrm>
          <a:prstGeom prst="roundRect">
            <a:avLst>
              <a:gd name="adj" fmla="val 7637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VDC 2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227" name="Rounded Rectangle 226"/>
          <p:cNvSpPr/>
          <p:nvPr/>
        </p:nvSpPr>
        <p:spPr>
          <a:xfrm>
            <a:off x="3158264" y="5625748"/>
            <a:ext cx="727213" cy="297139"/>
          </a:xfrm>
          <a:prstGeom prst="roundRect">
            <a:avLst>
              <a:gd name="adj" fmla="val 7637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VDC 1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228" name="Rounded Rectangle 227"/>
          <p:cNvSpPr/>
          <p:nvPr/>
        </p:nvSpPr>
        <p:spPr>
          <a:xfrm>
            <a:off x="5379529" y="5625748"/>
            <a:ext cx="727213" cy="297139"/>
          </a:xfrm>
          <a:prstGeom prst="roundRect">
            <a:avLst>
              <a:gd name="adj" fmla="val 7637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VDC 1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229" name="Rounded Rectangle 228"/>
          <p:cNvSpPr/>
          <p:nvPr/>
        </p:nvSpPr>
        <p:spPr>
          <a:xfrm>
            <a:off x="5503865" y="1952208"/>
            <a:ext cx="727213" cy="297139"/>
          </a:xfrm>
          <a:prstGeom prst="roundRect">
            <a:avLst>
              <a:gd name="adj" fmla="val 7637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VDC 2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230" name="Oval 10"/>
          <p:cNvSpPr>
            <a:spLocks noChangeArrowheads="1"/>
          </p:cNvSpPr>
          <p:nvPr/>
        </p:nvSpPr>
        <p:spPr bwMode="auto">
          <a:xfrm>
            <a:off x="3288095" y="3391293"/>
            <a:ext cx="429115" cy="6358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1" name="Oval 10"/>
          <p:cNvSpPr>
            <a:spLocks noChangeArrowheads="1"/>
          </p:cNvSpPr>
          <p:nvPr/>
        </p:nvSpPr>
        <p:spPr bwMode="auto">
          <a:xfrm>
            <a:off x="4093209" y="3391293"/>
            <a:ext cx="429115" cy="6358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2" name="Oval 10"/>
          <p:cNvSpPr>
            <a:spLocks noChangeArrowheads="1"/>
          </p:cNvSpPr>
          <p:nvPr/>
        </p:nvSpPr>
        <p:spPr bwMode="auto">
          <a:xfrm>
            <a:off x="4858746" y="3398017"/>
            <a:ext cx="429115" cy="6358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3" name="Oval 10"/>
          <p:cNvSpPr>
            <a:spLocks noChangeArrowheads="1"/>
          </p:cNvSpPr>
          <p:nvPr/>
        </p:nvSpPr>
        <p:spPr bwMode="auto">
          <a:xfrm>
            <a:off x="5683101" y="3396845"/>
            <a:ext cx="429115" cy="6358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" name="Oval 10"/>
          <p:cNvSpPr>
            <a:spLocks noChangeArrowheads="1"/>
          </p:cNvSpPr>
          <p:nvPr/>
        </p:nvSpPr>
        <p:spPr bwMode="auto">
          <a:xfrm>
            <a:off x="5683101" y="3884085"/>
            <a:ext cx="429115" cy="63587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" name="Oval 10"/>
          <p:cNvSpPr>
            <a:spLocks noChangeArrowheads="1"/>
          </p:cNvSpPr>
          <p:nvPr/>
        </p:nvSpPr>
        <p:spPr bwMode="auto">
          <a:xfrm>
            <a:off x="4873278" y="3884085"/>
            <a:ext cx="429115" cy="63587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6" name="Oval 10"/>
          <p:cNvSpPr>
            <a:spLocks noChangeArrowheads="1"/>
          </p:cNvSpPr>
          <p:nvPr/>
        </p:nvSpPr>
        <p:spPr bwMode="auto">
          <a:xfrm>
            <a:off x="4101034" y="3878795"/>
            <a:ext cx="429115" cy="63587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7" name="Oval 10"/>
          <p:cNvSpPr>
            <a:spLocks noChangeArrowheads="1"/>
          </p:cNvSpPr>
          <p:nvPr/>
        </p:nvSpPr>
        <p:spPr bwMode="auto">
          <a:xfrm>
            <a:off x="3288095" y="3884085"/>
            <a:ext cx="429115" cy="63587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44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813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752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464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7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819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944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animBg="1"/>
      <p:bldP spid="152" grpId="0" animBg="1"/>
      <p:bldP spid="153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4" grpId="0" animBg="1"/>
      <p:bldP spid="165" grpId="0" animBg="1"/>
      <p:bldP spid="196" grpId="0" animBg="1"/>
      <p:bldP spid="198" grpId="0" animBg="1"/>
      <p:bldP spid="226" grpId="0" animBg="1"/>
      <p:bldP spid="227" grpId="0" animBg="1"/>
      <p:bldP spid="228" grpId="0" animBg="1"/>
      <p:bldP spid="22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7772400" y="-63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1" name="Rounded Rectangle 90"/>
          <p:cNvSpPr/>
          <p:nvPr/>
        </p:nvSpPr>
        <p:spPr>
          <a:xfrm>
            <a:off x="511980" y="3332832"/>
            <a:ext cx="1687801" cy="909777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r"/>
            <a:r>
              <a:rPr lang="en-US" sz="800" dirty="0">
                <a:latin typeface="Lantinghei TC Demibold"/>
                <a:cs typeface="Lantinghei TC Demibold"/>
              </a:rPr>
              <a:t/>
            </a:r>
            <a:br>
              <a:rPr lang="en-US" sz="800" dirty="0"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VLAN 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10.0.0.17</a:t>
            </a:r>
            <a:b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FW_OUTSIDE</a:t>
            </a:r>
          </a:p>
          <a:p>
            <a:pPr algn="r"/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VLAN 101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10.1.0.17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511980" y="3333051"/>
            <a:ext cx="1687801" cy="208680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Transit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511980" y="5384448"/>
            <a:ext cx="1687801" cy="915538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1101 – 10.101.0.1 (HSRP)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511980" y="5384448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ITD Ingress Interface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7100237" y="1142878"/>
            <a:ext cx="1858802" cy="1714305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b="1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Outside 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Port-Channel 21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VLAN 100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Outside</a:t>
            </a:r>
          </a:p>
          <a:p>
            <a:pPr algn="ctr"/>
            <a:r>
              <a:rPr lang="en-US" sz="800" dirty="0">
                <a:solidFill>
                  <a:srgbClr val="000000"/>
                </a:solidFill>
                <a:latin typeface="Lantinghei TC Demibold"/>
                <a:cs typeface="Lantinghei TC Demibold"/>
              </a:rPr>
              <a:t>10.0.0.111 – 114/</a:t>
            </a:r>
            <a:r>
              <a:rPr lang="en-US" sz="800" dirty="0" smtClean="0">
                <a:solidFill>
                  <a:srgbClr val="000000"/>
                </a:solidFill>
                <a:latin typeface="Lantinghei TC Demibold"/>
                <a:cs typeface="Lantinghei TC Demibold"/>
              </a:rPr>
              <a:t>24</a:t>
            </a:r>
          </a:p>
          <a:p>
            <a:pPr algn="ctr"/>
            <a:endParaRPr lang="en-US" sz="800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Inside</a:t>
            </a: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Port-Channel 11</a:t>
            </a: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VLAN 101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>
                <a:solidFill>
                  <a:srgbClr val="000000"/>
                </a:solidFill>
                <a:latin typeface="Lantinghei TC Demibold"/>
                <a:cs typeface="Lantinghei TC Demibold"/>
              </a:rPr>
              <a:t>10.1.0.111 – 114/24</a:t>
            </a:r>
          </a:p>
          <a:p>
            <a:pPr algn="ctr"/>
            <a:endParaRPr lang="en-US" sz="800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07" name="Rounded Rectangle 106"/>
          <p:cNvSpPr/>
          <p:nvPr/>
        </p:nvSpPr>
        <p:spPr>
          <a:xfrm>
            <a:off x="7092405" y="1142877"/>
            <a:ext cx="1858802" cy="297139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Firewall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08" name="Rounded Rectangle 107"/>
          <p:cNvSpPr/>
          <p:nvPr/>
        </p:nvSpPr>
        <p:spPr>
          <a:xfrm>
            <a:off x="7217711" y="3323424"/>
            <a:ext cx="1687801" cy="909777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800" dirty="0">
                <a:latin typeface="Lantinghei TC Demibold"/>
                <a:cs typeface="Lantinghei TC Demibold"/>
              </a:rPr>
              <a:t/>
            </a:r>
            <a:br>
              <a:rPr lang="en-US" sz="800" dirty="0"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VLAN 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10.0.0.18 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FW_OUTSIDE</a:t>
            </a:r>
          </a:p>
          <a:p>
            <a:pPr algn="ctr"/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Vl101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10.1.0.18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10" name="Rounded Rectangle 109"/>
          <p:cNvSpPr/>
          <p:nvPr/>
        </p:nvSpPr>
        <p:spPr>
          <a:xfrm>
            <a:off x="7217711" y="3323643"/>
            <a:ext cx="1687801" cy="208680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Transit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16" name="Rounded Rectangle 115"/>
          <p:cNvSpPr/>
          <p:nvPr/>
        </p:nvSpPr>
        <p:spPr>
          <a:xfrm>
            <a:off x="7217711" y="5439830"/>
            <a:ext cx="1687801" cy="915538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1101 – 10.101.0.1 (HSRP)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23" name="Rounded Rectangle 122"/>
          <p:cNvSpPr/>
          <p:nvPr/>
        </p:nvSpPr>
        <p:spPr>
          <a:xfrm>
            <a:off x="7217711" y="5421264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ITD Ingress Interface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24" name="Title 1"/>
          <p:cNvSpPr txBox="1">
            <a:spLocks/>
          </p:cNvSpPr>
          <p:nvPr/>
        </p:nvSpPr>
        <p:spPr>
          <a:xfrm>
            <a:off x="186868" y="3556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 smtClean="0">
                <a:solidFill>
                  <a:schemeClr val="accent1"/>
                </a:solidFill>
                <a:latin typeface="Arial"/>
                <a:cs typeface="Arial"/>
              </a:rPr>
              <a:t>VPC + Dual VDC Sandwich Topology</a:t>
            </a:r>
          </a:p>
          <a:p>
            <a:pPr algn="l">
              <a:defRPr/>
            </a:pPr>
            <a:r>
              <a:rPr lang="en-US" sz="2000" b="1" i="1" dirty="0" smtClean="0">
                <a:latin typeface="Arial"/>
                <a:cs typeface="Arial"/>
              </a:rPr>
              <a:t>     NXOS 6.2.10 – 7.1</a:t>
            </a:r>
            <a:endParaRPr lang="en-US" sz="2000" b="1" i="1" dirty="0">
              <a:latin typeface="Arial"/>
              <a:cs typeface="Arial"/>
            </a:endParaRPr>
          </a:p>
        </p:txBody>
      </p:sp>
      <p:cxnSp>
        <p:nvCxnSpPr>
          <p:cNvPr id="85" name="Straight Connector 84"/>
          <p:cNvCxnSpPr/>
          <p:nvPr/>
        </p:nvCxnSpPr>
        <p:spPr>
          <a:xfrm flipH="1" flipV="1">
            <a:off x="5843038" y="3865523"/>
            <a:ext cx="619892" cy="725859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 flipV="1">
            <a:off x="4943822" y="3909643"/>
            <a:ext cx="1419994" cy="729497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V="1">
            <a:off x="2774091" y="3872011"/>
            <a:ext cx="665339" cy="72238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flipV="1">
            <a:off x="2914011" y="3898882"/>
            <a:ext cx="1486009" cy="687454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5965569" y="3173204"/>
            <a:ext cx="427937" cy="3803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 flipV="1">
            <a:off x="5059155" y="3173204"/>
            <a:ext cx="1353967" cy="39481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>
            <a:off x="2947871" y="3110978"/>
            <a:ext cx="1388637" cy="4063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>
            <a:off x="2840374" y="3125882"/>
            <a:ext cx="694974" cy="47675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4" name="Line 6"/>
          <p:cNvSpPr>
            <a:spLocks noChangeShapeType="1"/>
          </p:cNvSpPr>
          <p:nvPr/>
        </p:nvSpPr>
        <p:spPr bwMode="auto">
          <a:xfrm flipH="1" flipV="1">
            <a:off x="3084454" y="2977271"/>
            <a:ext cx="3371717" cy="0"/>
          </a:xfrm>
          <a:prstGeom prst="line">
            <a:avLst/>
          </a:prstGeom>
          <a:noFill/>
          <a:ln w="38100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7" name="Line 6"/>
          <p:cNvSpPr>
            <a:spLocks noChangeShapeType="1"/>
          </p:cNvSpPr>
          <p:nvPr/>
        </p:nvSpPr>
        <p:spPr bwMode="auto">
          <a:xfrm flipH="1" flipV="1">
            <a:off x="3065790" y="3008301"/>
            <a:ext cx="3371717" cy="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8" name="Line 6"/>
          <p:cNvSpPr>
            <a:spLocks noChangeShapeType="1"/>
          </p:cNvSpPr>
          <p:nvPr/>
        </p:nvSpPr>
        <p:spPr bwMode="auto">
          <a:xfrm flipH="1" flipV="1">
            <a:off x="3084454" y="4823792"/>
            <a:ext cx="3371717" cy="0"/>
          </a:xfrm>
          <a:prstGeom prst="line">
            <a:avLst/>
          </a:prstGeom>
          <a:noFill/>
          <a:ln w="38100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9" name="Line 6"/>
          <p:cNvSpPr>
            <a:spLocks noChangeShapeType="1"/>
          </p:cNvSpPr>
          <p:nvPr/>
        </p:nvSpPr>
        <p:spPr bwMode="auto">
          <a:xfrm flipH="1" flipV="1">
            <a:off x="3084454" y="4861618"/>
            <a:ext cx="3371717" cy="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2" name="Line 2"/>
          <p:cNvSpPr>
            <a:spLocks noChangeShapeType="1"/>
          </p:cNvSpPr>
          <p:nvPr/>
        </p:nvSpPr>
        <p:spPr bwMode="auto">
          <a:xfrm>
            <a:off x="6597264" y="1444254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3" name="Line 2"/>
          <p:cNvSpPr>
            <a:spLocks noChangeShapeType="1"/>
          </p:cNvSpPr>
          <p:nvPr/>
        </p:nvSpPr>
        <p:spPr bwMode="auto">
          <a:xfrm>
            <a:off x="6508364" y="1444250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4" name="Line 2"/>
          <p:cNvSpPr>
            <a:spLocks noChangeShapeType="1"/>
          </p:cNvSpPr>
          <p:nvPr/>
        </p:nvSpPr>
        <p:spPr bwMode="auto">
          <a:xfrm>
            <a:off x="2785384" y="1470112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7" name="Line 2"/>
          <p:cNvSpPr>
            <a:spLocks noChangeShapeType="1"/>
          </p:cNvSpPr>
          <p:nvPr/>
        </p:nvSpPr>
        <p:spPr bwMode="auto">
          <a:xfrm>
            <a:off x="2680708" y="1479752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58" name="Picture 15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152" y="1142877"/>
            <a:ext cx="4524259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9" name="Straight Connector 158"/>
          <p:cNvCxnSpPr/>
          <p:nvPr/>
        </p:nvCxnSpPr>
        <p:spPr>
          <a:xfrm flipH="1">
            <a:off x="5927149" y="3136915"/>
            <a:ext cx="427937" cy="3803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/>
          <p:nvPr/>
        </p:nvCxnSpPr>
        <p:spPr>
          <a:xfrm flipV="1">
            <a:off x="2821758" y="3884085"/>
            <a:ext cx="665339" cy="72238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>
            <a:endCxn id="246" idx="2"/>
          </p:cNvCxnSpPr>
          <p:nvPr/>
        </p:nvCxnSpPr>
        <p:spPr>
          <a:xfrm flipH="1" flipV="1">
            <a:off x="5073304" y="3917491"/>
            <a:ext cx="1419994" cy="729497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/>
          <p:cNvCxnSpPr/>
          <p:nvPr/>
        </p:nvCxnSpPr>
        <p:spPr>
          <a:xfrm>
            <a:off x="2853832" y="3136915"/>
            <a:ext cx="1388637" cy="4063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H="1" flipV="1">
            <a:off x="5817615" y="3917490"/>
            <a:ext cx="619892" cy="725859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TextBox 163"/>
          <p:cNvSpPr txBox="1"/>
          <p:nvPr/>
        </p:nvSpPr>
        <p:spPr>
          <a:xfrm>
            <a:off x="2785384" y="3460432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ASA1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3642190" y="3460432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ASA2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4430722" y="3460432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ASA3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5240918" y="3454880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ASA4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2840374" y="3602639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.111</a:t>
            </a:r>
          </a:p>
        </p:txBody>
      </p:sp>
      <p:cxnSp>
        <p:nvCxnSpPr>
          <p:cNvPr id="169" name="Straight Connector 168"/>
          <p:cNvCxnSpPr/>
          <p:nvPr/>
        </p:nvCxnSpPr>
        <p:spPr>
          <a:xfrm flipV="1">
            <a:off x="2821758" y="3884085"/>
            <a:ext cx="1486009" cy="687454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/>
          <p:nvPr/>
        </p:nvCxnSpPr>
        <p:spPr>
          <a:xfrm>
            <a:off x="2821758" y="3066471"/>
            <a:ext cx="694974" cy="47675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Line 6"/>
          <p:cNvSpPr>
            <a:spLocks noChangeShapeType="1"/>
          </p:cNvSpPr>
          <p:nvPr/>
        </p:nvSpPr>
        <p:spPr bwMode="auto">
          <a:xfrm flipH="1" flipV="1">
            <a:off x="3026411" y="5184337"/>
            <a:ext cx="3371717" cy="0"/>
          </a:xfrm>
          <a:prstGeom prst="line">
            <a:avLst/>
          </a:prstGeom>
          <a:noFill/>
          <a:ln w="38100" cmpd="sng">
            <a:solidFill>
              <a:schemeClr val="tx1">
                <a:lumMod val="65000"/>
                <a:lumOff val="35000"/>
              </a:schemeClr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0" name="Line 6"/>
          <p:cNvSpPr>
            <a:spLocks noChangeShapeType="1"/>
          </p:cNvSpPr>
          <p:nvPr/>
        </p:nvSpPr>
        <p:spPr bwMode="auto">
          <a:xfrm flipH="1" flipV="1">
            <a:off x="2983369" y="5148827"/>
            <a:ext cx="3371717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1" name="TextBox 180"/>
          <p:cNvSpPr txBox="1"/>
          <p:nvPr/>
        </p:nvSpPr>
        <p:spPr>
          <a:xfrm>
            <a:off x="3158264" y="5218374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Sw1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DC1-N7K-7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5265828" y="5225653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Sw2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DC1-N7K-8</a:t>
            </a:r>
          </a:p>
        </p:txBody>
      </p:sp>
      <p:cxnSp>
        <p:nvCxnSpPr>
          <p:cNvPr id="185" name="Straight Connector 184"/>
          <p:cNvCxnSpPr/>
          <p:nvPr/>
        </p:nvCxnSpPr>
        <p:spPr>
          <a:xfrm flipV="1">
            <a:off x="5032992" y="3125649"/>
            <a:ext cx="1353967" cy="39481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7" name="TextBox 186"/>
          <p:cNvSpPr txBox="1"/>
          <p:nvPr/>
        </p:nvSpPr>
        <p:spPr>
          <a:xfrm>
            <a:off x="3642190" y="3598925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.112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4382475" y="3598925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.113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5265828" y="3602639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.114</a:t>
            </a:r>
          </a:p>
        </p:txBody>
      </p:sp>
      <p:pic>
        <p:nvPicPr>
          <p:cNvPr id="192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813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3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72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250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5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819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6" name="Picture 20" descr="C:\Users\ecoffey\AppData\Local\Temp\Rar$DRa0.539\30037_Device_IOS_SLB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743" y="4450097"/>
            <a:ext cx="739018" cy="60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8" name="Picture 20" descr="C:\Users\ecoffey\AppData\Local\Temp\Rar$DRa0.539\30037_Device_IOS_SLB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984" y="4450097"/>
            <a:ext cx="739018" cy="652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9" name="Line 6"/>
          <p:cNvSpPr>
            <a:spLocks noChangeShapeType="1"/>
          </p:cNvSpPr>
          <p:nvPr/>
        </p:nvSpPr>
        <p:spPr bwMode="auto">
          <a:xfrm flipH="1" flipV="1">
            <a:off x="3056214" y="5111119"/>
            <a:ext cx="3371717" cy="0"/>
          </a:xfrm>
          <a:prstGeom prst="line">
            <a:avLst/>
          </a:prstGeom>
          <a:noFill/>
          <a:ln w="38100" cmpd="sng">
            <a:solidFill>
              <a:srgbClr val="595959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1" name="Line 6"/>
          <p:cNvSpPr>
            <a:spLocks noChangeShapeType="1"/>
          </p:cNvSpPr>
          <p:nvPr/>
        </p:nvSpPr>
        <p:spPr bwMode="auto">
          <a:xfrm flipH="1" flipV="1">
            <a:off x="3013172" y="5075609"/>
            <a:ext cx="3371717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2" name="TextBox 201"/>
          <p:cNvSpPr txBox="1"/>
          <p:nvPr/>
        </p:nvSpPr>
        <p:spPr>
          <a:xfrm>
            <a:off x="3979945" y="5218374"/>
            <a:ext cx="1178003" cy="215429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800" i="1" dirty="0" smtClean="0">
                <a:latin typeface="Lantinghei TC Extralight"/>
                <a:cs typeface="Lantinghei TC Extralight"/>
              </a:rPr>
              <a:t>VPC Peer Link</a:t>
            </a:r>
          </a:p>
        </p:txBody>
      </p:sp>
      <p:sp>
        <p:nvSpPr>
          <p:cNvPr id="203" name="Oval 10"/>
          <p:cNvSpPr>
            <a:spLocks noChangeArrowheads="1"/>
          </p:cNvSpPr>
          <p:nvPr/>
        </p:nvSpPr>
        <p:spPr bwMode="auto">
          <a:xfrm>
            <a:off x="4559432" y="4996334"/>
            <a:ext cx="111615" cy="249488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" name="Line 2"/>
          <p:cNvSpPr>
            <a:spLocks noChangeShapeType="1"/>
          </p:cNvSpPr>
          <p:nvPr/>
        </p:nvSpPr>
        <p:spPr bwMode="auto">
          <a:xfrm>
            <a:off x="2783520" y="5184329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5" name="Line 2"/>
          <p:cNvSpPr>
            <a:spLocks noChangeShapeType="1"/>
          </p:cNvSpPr>
          <p:nvPr/>
        </p:nvSpPr>
        <p:spPr bwMode="auto">
          <a:xfrm>
            <a:off x="2680708" y="5184325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206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781" y="4532653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" name="Oval 206"/>
          <p:cNvSpPr/>
          <p:nvPr/>
        </p:nvSpPr>
        <p:spPr>
          <a:xfrm>
            <a:off x="2476902" y="5384448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sp>
        <p:nvSpPr>
          <p:cNvPr id="208" name="Line 2"/>
          <p:cNvSpPr>
            <a:spLocks noChangeShapeType="1"/>
          </p:cNvSpPr>
          <p:nvPr/>
        </p:nvSpPr>
        <p:spPr bwMode="auto">
          <a:xfrm>
            <a:off x="6539728" y="5245826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9" name="Line 2"/>
          <p:cNvSpPr>
            <a:spLocks noChangeShapeType="1"/>
          </p:cNvSpPr>
          <p:nvPr/>
        </p:nvSpPr>
        <p:spPr bwMode="auto">
          <a:xfrm>
            <a:off x="6456171" y="5264460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210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182" y="4554656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1" name="Oval 210"/>
          <p:cNvSpPr/>
          <p:nvPr/>
        </p:nvSpPr>
        <p:spPr>
          <a:xfrm>
            <a:off x="6257200" y="5421264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sp>
        <p:nvSpPr>
          <p:cNvPr id="212" name="Line 6"/>
          <p:cNvSpPr>
            <a:spLocks noChangeShapeType="1"/>
          </p:cNvSpPr>
          <p:nvPr/>
        </p:nvSpPr>
        <p:spPr bwMode="auto">
          <a:xfrm flipH="1" flipV="1">
            <a:off x="3026411" y="2831778"/>
            <a:ext cx="3371717" cy="0"/>
          </a:xfrm>
          <a:prstGeom prst="line">
            <a:avLst/>
          </a:prstGeom>
          <a:noFill/>
          <a:ln w="38100" cmpd="sng">
            <a:solidFill>
              <a:schemeClr val="tx1">
                <a:lumMod val="65000"/>
                <a:lumOff val="35000"/>
              </a:schemeClr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3" name="Line 6"/>
          <p:cNvSpPr>
            <a:spLocks noChangeShapeType="1"/>
          </p:cNvSpPr>
          <p:nvPr/>
        </p:nvSpPr>
        <p:spPr bwMode="auto">
          <a:xfrm flipH="1" flipV="1">
            <a:off x="2983369" y="2796268"/>
            <a:ext cx="3371717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4" name="TextBox 213"/>
          <p:cNvSpPr txBox="1"/>
          <p:nvPr/>
        </p:nvSpPr>
        <p:spPr>
          <a:xfrm>
            <a:off x="3066640" y="2265257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Sw1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DC1-N7K-7</a:t>
            </a:r>
          </a:p>
        </p:txBody>
      </p:sp>
      <p:sp>
        <p:nvSpPr>
          <p:cNvPr id="215" name="TextBox 214"/>
          <p:cNvSpPr txBox="1"/>
          <p:nvPr/>
        </p:nvSpPr>
        <p:spPr>
          <a:xfrm>
            <a:off x="5390164" y="2243680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Sw2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DC1-N7K-8</a:t>
            </a:r>
          </a:p>
        </p:txBody>
      </p:sp>
      <p:pic>
        <p:nvPicPr>
          <p:cNvPr id="216" name="Picture 20" descr="C:\Users\ecoffey\AppData\Local\Temp\Rar$DRa0.539\30037_Device_IOS_SLB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743" y="2097538"/>
            <a:ext cx="739018" cy="60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7" name="Line 6"/>
          <p:cNvSpPr>
            <a:spLocks noChangeShapeType="1"/>
          </p:cNvSpPr>
          <p:nvPr/>
        </p:nvSpPr>
        <p:spPr bwMode="auto">
          <a:xfrm flipH="1" flipV="1">
            <a:off x="3056214" y="2758560"/>
            <a:ext cx="3371717" cy="0"/>
          </a:xfrm>
          <a:prstGeom prst="line">
            <a:avLst/>
          </a:prstGeom>
          <a:noFill/>
          <a:ln w="38100" cmpd="sng">
            <a:solidFill>
              <a:srgbClr val="595959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8" name="Line 6"/>
          <p:cNvSpPr>
            <a:spLocks noChangeShapeType="1"/>
          </p:cNvSpPr>
          <p:nvPr/>
        </p:nvSpPr>
        <p:spPr bwMode="auto">
          <a:xfrm flipH="1" flipV="1">
            <a:off x="3013172" y="2723050"/>
            <a:ext cx="3371717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9" name="TextBox 218"/>
          <p:cNvSpPr txBox="1"/>
          <p:nvPr/>
        </p:nvSpPr>
        <p:spPr>
          <a:xfrm>
            <a:off x="3999178" y="2417611"/>
            <a:ext cx="1178003" cy="215429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800" i="1" dirty="0" smtClean="0">
                <a:latin typeface="Lantinghei TC Extralight"/>
                <a:cs typeface="Lantinghei TC Extralight"/>
              </a:rPr>
              <a:t>VPC Peer Link</a:t>
            </a:r>
          </a:p>
        </p:txBody>
      </p:sp>
      <p:sp>
        <p:nvSpPr>
          <p:cNvPr id="220" name="Oval 10"/>
          <p:cNvSpPr>
            <a:spLocks noChangeArrowheads="1"/>
          </p:cNvSpPr>
          <p:nvPr/>
        </p:nvSpPr>
        <p:spPr bwMode="auto">
          <a:xfrm>
            <a:off x="4559432" y="2643775"/>
            <a:ext cx="111615" cy="249488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21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781" y="2180094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2" name="Oval 221"/>
          <p:cNvSpPr/>
          <p:nvPr/>
        </p:nvSpPr>
        <p:spPr>
          <a:xfrm>
            <a:off x="2488426" y="2012267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pic>
        <p:nvPicPr>
          <p:cNvPr id="223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669" y="2180094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4" name="Oval 223"/>
          <p:cNvSpPr/>
          <p:nvPr/>
        </p:nvSpPr>
        <p:spPr>
          <a:xfrm>
            <a:off x="6272740" y="2012267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sp>
        <p:nvSpPr>
          <p:cNvPr id="225" name="Rounded Rectangle 224"/>
          <p:cNvSpPr/>
          <p:nvPr/>
        </p:nvSpPr>
        <p:spPr>
          <a:xfrm>
            <a:off x="3098104" y="1964578"/>
            <a:ext cx="727213" cy="297139"/>
          </a:xfrm>
          <a:prstGeom prst="roundRect">
            <a:avLst>
              <a:gd name="adj" fmla="val 7637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VDC 2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226" name="Rounded Rectangle 225"/>
          <p:cNvSpPr/>
          <p:nvPr/>
        </p:nvSpPr>
        <p:spPr>
          <a:xfrm>
            <a:off x="3158264" y="5625748"/>
            <a:ext cx="727213" cy="297139"/>
          </a:xfrm>
          <a:prstGeom prst="roundRect">
            <a:avLst>
              <a:gd name="adj" fmla="val 7637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VDC 1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227" name="Rounded Rectangle 226"/>
          <p:cNvSpPr/>
          <p:nvPr/>
        </p:nvSpPr>
        <p:spPr>
          <a:xfrm>
            <a:off x="5379529" y="5625748"/>
            <a:ext cx="727213" cy="297139"/>
          </a:xfrm>
          <a:prstGeom prst="roundRect">
            <a:avLst>
              <a:gd name="adj" fmla="val 7637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VDC 1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228" name="Rounded Rectangle 227"/>
          <p:cNvSpPr/>
          <p:nvPr/>
        </p:nvSpPr>
        <p:spPr>
          <a:xfrm>
            <a:off x="5503865" y="1952208"/>
            <a:ext cx="727213" cy="297139"/>
          </a:xfrm>
          <a:prstGeom prst="roundRect">
            <a:avLst>
              <a:gd name="adj" fmla="val 7637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VDC 2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229" name="Rounded Rectangle 228"/>
          <p:cNvSpPr/>
          <p:nvPr/>
        </p:nvSpPr>
        <p:spPr>
          <a:xfrm>
            <a:off x="3816064" y="1267074"/>
            <a:ext cx="1687801" cy="1078775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r"/>
            <a:endParaRPr lang="en-US" sz="800" dirty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10.100.0.1 (HSRP)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/>
            </a:r>
            <a:b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</a:b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VRF FW_OUTSIDE</a:t>
            </a:r>
          </a:p>
          <a:p>
            <a:pPr algn="ctr"/>
            <a:endParaRPr lang="en-US" sz="800" dirty="0" smtClean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900" b="1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230" name="Rounded Rectangle 229"/>
          <p:cNvSpPr/>
          <p:nvPr/>
        </p:nvSpPr>
        <p:spPr>
          <a:xfrm>
            <a:off x="3816064" y="1248508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ITD Ingress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231" name="Oval 10"/>
          <p:cNvSpPr>
            <a:spLocks noChangeArrowheads="1"/>
          </p:cNvSpPr>
          <p:nvPr/>
        </p:nvSpPr>
        <p:spPr bwMode="auto">
          <a:xfrm>
            <a:off x="4101034" y="3878795"/>
            <a:ext cx="429115" cy="63587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2" name="Oval 10"/>
          <p:cNvSpPr>
            <a:spLocks noChangeArrowheads="1"/>
          </p:cNvSpPr>
          <p:nvPr/>
        </p:nvSpPr>
        <p:spPr bwMode="auto">
          <a:xfrm>
            <a:off x="3288095" y="3884085"/>
            <a:ext cx="429115" cy="63587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3" name="Oval 10"/>
          <p:cNvSpPr>
            <a:spLocks noChangeArrowheads="1"/>
          </p:cNvSpPr>
          <p:nvPr/>
        </p:nvSpPr>
        <p:spPr bwMode="auto">
          <a:xfrm>
            <a:off x="5683101" y="3884085"/>
            <a:ext cx="429115" cy="63587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" name="Oval 10"/>
          <p:cNvSpPr>
            <a:spLocks noChangeArrowheads="1"/>
          </p:cNvSpPr>
          <p:nvPr/>
        </p:nvSpPr>
        <p:spPr bwMode="auto">
          <a:xfrm>
            <a:off x="4873278" y="3884085"/>
            <a:ext cx="429115" cy="63587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" name="Oval 10"/>
          <p:cNvSpPr>
            <a:spLocks noChangeArrowheads="1"/>
          </p:cNvSpPr>
          <p:nvPr/>
        </p:nvSpPr>
        <p:spPr bwMode="auto">
          <a:xfrm>
            <a:off x="3084454" y="3414713"/>
            <a:ext cx="429115" cy="45719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6" name="Oval 10"/>
          <p:cNvSpPr>
            <a:spLocks noChangeArrowheads="1"/>
          </p:cNvSpPr>
          <p:nvPr/>
        </p:nvSpPr>
        <p:spPr bwMode="auto">
          <a:xfrm>
            <a:off x="5059155" y="3429811"/>
            <a:ext cx="429115" cy="6358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7" name="Oval 10"/>
          <p:cNvSpPr>
            <a:spLocks noChangeArrowheads="1"/>
          </p:cNvSpPr>
          <p:nvPr/>
        </p:nvSpPr>
        <p:spPr bwMode="auto">
          <a:xfrm>
            <a:off x="5892184" y="3415524"/>
            <a:ext cx="429115" cy="6358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" name="Oval 10"/>
          <p:cNvSpPr>
            <a:spLocks noChangeArrowheads="1"/>
          </p:cNvSpPr>
          <p:nvPr/>
        </p:nvSpPr>
        <p:spPr bwMode="auto">
          <a:xfrm>
            <a:off x="3907393" y="3423086"/>
            <a:ext cx="429115" cy="6358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43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813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752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464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7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819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3" name="Picture 18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476" y="6124336"/>
            <a:ext cx="4524259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746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2" grpId="0" animBg="1"/>
      <p:bldP spid="96" grpId="0" animBg="1"/>
      <p:bldP spid="98" grpId="0" animBg="1"/>
      <p:bldP spid="99" grpId="0" animBg="1"/>
      <p:bldP spid="107" grpId="0" animBg="1"/>
      <p:bldP spid="108" grpId="0" animBg="1"/>
      <p:bldP spid="110" grpId="0" animBg="1"/>
      <p:bldP spid="116" grpId="0" animBg="1"/>
      <p:bldP spid="123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993900"/>
            <a:ext cx="8077200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Lantinghei TC Heavy"/>
              <a:cs typeface="Lantinghei TC Heavy"/>
            </a:endParaRPr>
          </a:p>
          <a:p>
            <a:r>
              <a:rPr lang="en-US" dirty="0" smtClean="0">
                <a:latin typeface="Lantinghei TC Heavy"/>
                <a:cs typeface="Lantinghei TC Heavy"/>
              </a:rPr>
              <a:t>Nexus 7000</a:t>
            </a:r>
          </a:p>
          <a:p>
            <a:endParaRPr lang="en-US" dirty="0">
              <a:latin typeface="Lantinghei TC Heavy"/>
              <a:cs typeface="Lantinghei TC Heavy"/>
            </a:endParaRPr>
          </a:p>
          <a:p>
            <a:pPr marL="342900" indent="-342900">
              <a:buFont typeface="+mj-ea"/>
              <a:buAutoNum type="circleNumDbPlain"/>
            </a:pPr>
            <a:r>
              <a:rPr lang="en-US" dirty="0" smtClean="0"/>
              <a:t>Create VDC and allocate ports (not displayed)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/>
              <a:t>Enable Features 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/>
              <a:t>Enable L2 Vlans to be used in the topology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>
                <a:cs typeface="Lantinghei TC Demibold"/>
              </a:rPr>
              <a:t>Configure VPC between local and peer switch </a:t>
            </a:r>
            <a:r>
              <a:rPr lang="en-US" i="1" dirty="0">
                <a:solidFill>
                  <a:srgbClr val="0000FF"/>
                </a:solidFill>
                <a:cs typeface="Lantinghei TC Demibold"/>
              </a:rPr>
              <a:t>–Optional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cs typeface="Lantinghei TC Demibold"/>
              </a:rPr>
              <a:t>- Enable L3 Over VPC feature (NXOS 7.2+ only)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/>
              <a:t>Create VRF(s) </a:t>
            </a:r>
            <a:r>
              <a:rPr lang="en-US" dirty="0"/>
              <a:t>needed for ITD </a:t>
            </a:r>
            <a:r>
              <a:rPr lang="en-US" dirty="0" smtClean="0"/>
              <a:t>process </a:t>
            </a:r>
            <a:r>
              <a:rPr lang="en-US" i="1" dirty="0" smtClean="0">
                <a:solidFill>
                  <a:srgbClr val="0000FF"/>
                </a:solidFill>
              </a:rPr>
              <a:t>–Optional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>
                <a:cs typeface="Lantinghei TC Demibold"/>
              </a:rPr>
              <a:t>Configure (physical/logical) transit switch interfaces connecting to firewalls Inside and Outside interfaces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>
                <a:cs typeface="Lantinghei TC Demibold"/>
              </a:rPr>
              <a:t>Configure ITD Ingress interfaces that connect to downstream network infrastructure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>
                <a:cs typeface="Lantinghei TC Demibold"/>
              </a:rPr>
              <a:t>Define ITD Device Groups and Health Probe parameters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>
                <a:cs typeface="Lantinghei TC Demibold"/>
              </a:rPr>
              <a:t>Configure ITD service and mandatory parameters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>
                <a:cs typeface="Lantinghei TC Demibold"/>
              </a:rPr>
              <a:t>Enabled optional ITD features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latin typeface="Arial"/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" y="1335922"/>
            <a:ext cx="779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 configuration steps are done in each VDC (or individual switch on each side of the “sandwich” configuration. Configuration steps are shown using NXOS 7.2+ topology.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6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436132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Create VDC and allocate ports (not shown)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Enable Features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700" y="2237264"/>
            <a:ext cx="6858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ourier"/>
                <a:cs typeface="Courier"/>
              </a:rPr>
              <a:t>feature </a:t>
            </a:r>
            <a:r>
              <a:rPr lang="en-US" sz="1400" dirty="0">
                <a:latin typeface="Courier"/>
                <a:cs typeface="Courier"/>
              </a:rPr>
              <a:t>pbr</a:t>
            </a:r>
          </a:p>
          <a:p>
            <a:r>
              <a:rPr lang="en-US" sz="1400" dirty="0">
                <a:latin typeface="Courier"/>
                <a:cs typeface="Courier"/>
              </a:rPr>
              <a:t>feature interface-vlan</a:t>
            </a:r>
          </a:p>
          <a:p>
            <a:r>
              <a:rPr lang="en-US" sz="1400" dirty="0">
                <a:latin typeface="Courier"/>
                <a:cs typeface="Courier"/>
              </a:rPr>
              <a:t>feature </a:t>
            </a:r>
            <a:r>
              <a:rPr lang="en-US" sz="1400" dirty="0" smtClean="0">
                <a:latin typeface="Courier"/>
                <a:cs typeface="Courier"/>
              </a:rPr>
              <a:t>hsrp </a:t>
            </a:r>
            <a:r>
              <a:rPr lang="en-US" sz="1400" i="1" dirty="0" smtClean="0">
                <a:solidFill>
                  <a:srgbClr val="0000FF"/>
                </a:solidFill>
                <a:latin typeface="Courier"/>
                <a:cs typeface="Courier"/>
              </a:rPr>
              <a:t>#optional</a:t>
            </a:r>
            <a:endParaRPr lang="en-US" sz="1400" i="1" dirty="0">
              <a:solidFill>
                <a:srgbClr val="0000FF"/>
              </a:solidFill>
              <a:latin typeface="Courier"/>
              <a:cs typeface="Courier"/>
            </a:endParaRPr>
          </a:p>
          <a:p>
            <a:r>
              <a:rPr lang="en-US" sz="1400" dirty="0">
                <a:latin typeface="Courier"/>
                <a:cs typeface="Courier"/>
              </a:rPr>
              <a:t>feature </a:t>
            </a:r>
            <a:r>
              <a:rPr lang="en-US" sz="1400" dirty="0" smtClean="0">
                <a:latin typeface="Courier"/>
                <a:cs typeface="Courier"/>
              </a:rPr>
              <a:t>lacp</a:t>
            </a:r>
            <a:r>
              <a:rPr lang="en-US" sz="1400" i="1" dirty="0" smtClean="0">
                <a:solidFill>
                  <a:srgbClr val="0000FF"/>
                </a:solidFill>
                <a:latin typeface="Courier"/>
                <a:cs typeface="Courier"/>
              </a:rPr>
              <a:t> #optional</a:t>
            </a:r>
            <a:endParaRPr lang="en-US" sz="1400" i="1" dirty="0">
              <a:solidFill>
                <a:srgbClr val="0000FF"/>
              </a:solidFill>
              <a:latin typeface="Courier"/>
              <a:cs typeface="Courier"/>
            </a:endParaRPr>
          </a:p>
          <a:p>
            <a:r>
              <a:rPr lang="en-US" sz="1400" dirty="0">
                <a:latin typeface="Courier"/>
                <a:cs typeface="Courier"/>
              </a:rPr>
              <a:t>feature </a:t>
            </a:r>
            <a:r>
              <a:rPr lang="en-US" sz="1400" dirty="0" err="1" smtClean="0">
                <a:latin typeface="Courier"/>
                <a:cs typeface="Courier"/>
              </a:rPr>
              <a:t>vpc</a:t>
            </a:r>
            <a:r>
              <a:rPr lang="en-US" sz="1400" dirty="0">
                <a:latin typeface="Courier"/>
                <a:cs typeface="Courier"/>
              </a:rPr>
              <a:t> </a:t>
            </a:r>
            <a:r>
              <a:rPr lang="en-US" sz="1400" i="1" dirty="0" smtClean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endParaRPr lang="en-US" sz="1400" i="1" dirty="0">
              <a:solidFill>
                <a:srgbClr val="0000FF"/>
              </a:solidFill>
              <a:latin typeface="Courier"/>
              <a:cs typeface="Courier"/>
            </a:endParaRPr>
          </a:p>
          <a:p>
            <a:r>
              <a:rPr lang="en-US" sz="1400" dirty="0">
                <a:latin typeface="Courier"/>
                <a:cs typeface="Courier"/>
              </a:rPr>
              <a:t>feature sla sender</a:t>
            </a:r>
          </a:p>
          <a:p>
            <a:r>
              <a:rPr lang="en-US" sz="1400" dirty="0">
                <a:latin typeface="Courier"/>
                <a:cs typeface="Courier"/>
              </a:rPr>
              <a:t>feature sla responder</a:t>
            </a:r>
          </a:p>
          <a:p>
            <a:r>
              <a:rPr lang="en-US" sz="1400" dirty="0">
                <a:latin typeface="Courier"/>
                <a:cs typeface="Courier"/>
              </a:rPr>
              <a:t>feature </a:t>
            </a:r>
            <a:r>
              <a:rPr lang="en-US" sz="1400" dirty="0" smtClean="0">
                <a:latin typeface="Courier"/>
                <a:cs typeface="Courier"/>
              </a:rPr>
              <a:t>itd</a:t>
            </a:r>
            <a:endParaRPr lang="en-US" sz="1400" dirty="0">
              <a:latin typeface="Courier"/>
              <a:cs typeface="Couri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700" y="4429443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.   Enable L2 Vlans used in topology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7100" y="4873486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i="1" dirty="0" smtClean="0">
                <a:latin typeface="Courier"/>
                <a:cs typeface="Courier"/>
              </a:rPr>
              <a:t>#VDC </a:t>
            </a:r>
            <a:r>
              <a:rPr lang="hr-HR" sz="1400" b="1" i="1" dirty="0">
                <a:latin typeface="Courier"/>
                <a:cs typeface="Courier"/>
              </a:rPr>
              <a:t>1 - Inside</a:t>
            </a:r>
            <a:endParaRPr lang="en-US" sz="1400" b="1" i="1" dirty="0" smtClean="0">
              <a:latin typeface="Courier"/>
              <a:cs typeface="Courier"/>
            </a:endParaRPr>
          </a:p>
          <a:p>
            <a:r>
              <a:rPr lang="en-US" sz="1400" dirty="0" smtClean="0">
                <a:latin typeface="Courier"/>
                <a:cs typeface="Courier"/>
              </a:rPr>
              <a:t>V</a:t>
            </a:r>
            <a:r>
              <a:rPr lang="hr-HR" sz="1400" dirty="0" smtClean="0">
                <a:latin typeface="Courier"/>
                <a:cs typeface="Courier"/>
              </a:rPr>
              <a:t>lan 101,1101   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latin typeface="Arial"/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65200" y="5771872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i="1" dirty="0" smtClean="0">
                <a:latin typeface="Courier"/>
                <a:cs typeface="Courier"/>
              </a:rPr>
              <a:t>#VDC </a:t>
            </a:r>
            <a:r>
              <a:rPr lang="hr-HR" sz="1400" b="1" i="1" dirty="0">
                <a:latin typeface="Courier"/>
                <a:cs typeface="Courier"/>
              </a:rPr>
              <a:t>2 </a:t>
            </a:r>
            <a:r>
              <a:rPr lang="hr-HR" sz="1400" b="1" i="1" dirty="0" smtClean="0">
                <a:latin typeface="Courier"/>
                <a:cs typeface="Courier"/>
              </a:rPr>
              <a:t>– Outside</a:t>
            </a:r>
          </a:p>
          <a:p>
            <a:r>
              <a:rPr lang="en-US" sz="1400" dirty="0" smtClean="0">
                <a:latin typeface="Courier"/>
                <a:cs typeface="Courier"/>
              </a:rPr>
              <a:t>V</a:t>
            </a:r>
            <a:r>
              <a:rPr lang="hr-HR" sz="1400" dirty="0" smtClean="0">
                <a:latin typeface="Courier"/>
                <a:cs typeface="Courier"/>
              </a:rPr>
              <a:t>lan 100,1100  </a:t>
            </a:r>
          </a:p>
        </p:txBody>
      </p:sp>
    </p:spTree>
    <p:extLst>
      <p:ext uri="{BB962C8B-B14F-4D97-AF65-F5344CB8AC3E}">
        <p14:creationId xmlns:p14="http://schemas.microsoft.com/office/powerpoint/2010/main" val="38279132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889000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buAutoNum type="arabicPeriod" startAt="4"/>
            </a:pPr>
            <a:r>
              <a:rPr lang="en-US" dirty="0" smtClean="0"/>
              <a:t>Configure VPC between local and peer switch. </a:t>
            </a:r>
            <a:r>
              <a:rPr lang="en-US" i="1" dirty="0">
                <a:solidFill>
                  <a:srgbClr val="0000FF"/>
                </a:solidFill>
                <a:cs typeface="Lantinghei TC Demibold"/>
              </a:rPr>
              <a:t>Enable L3 Over VPC feature (NXOS 7.2+ only</a:t>
            </a:r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Lantinghei TC Demibold"/>
              </a:rPr>
              <a:t>) </a:t>
            </a:r>
            <a:r>
              <a:rPr lang="en-US" i="1" dirty="0" smtClean="0"/>
              <a:t>–Optional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87400" y="1549400"/>
            <a:ext cx="8178800" cy="5078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latin typeface="Courier"/>
                <a:cs typeface="Courier"/>
              </a:rPr>
              <a:t>#VDC1 – Inside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vrf </a:t>
            </a:r>
            <a:r>
              <a:rPr lang="en-US" sz="1200" dirty="0">
                <a:latin typeface="Courier"/>
                <a:cs typeface="Courier"/>
              </a:rPr>
              <a:t>context vpc-keepalive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vpc domain 1</a:t>
            </a:r>
          </a:p>
          <a:p>
            <a:r>
              <a:rPr lang="en-US" sz="1200" dirty="0">
                <a:latin typeface="Courier"/>
                <a:cs typeface="Courier"/>
              </a:rPr>
              <a:t>  peer-keepalive destination 1.1.1.7 source 1.1.1.8 vrf vpc-keepalive</a:t>
            </a:r>
          </a:p>
          <a:p>
            <a:r>
              <a:rPr lang="en-US" sz="1200" dirty="0">
                <a:latin typeface="Courier"/>
                <a:cs typeface="Courier"/>
              </a:rPr>
              <a:t>  peer-</a:t>
            </a:r>
            <a:r>
              <a:rPr lang="en-US" sz="1200" dirty="0" smtClean="0">
                <a:latin typeface="Courier"/>
                <a:cs typeface="Courier"/>
              </a:rPr>
              <a:t>gateway</a:t>
            </a:r>
          </a:p>
          <a:p>
            <a:r>
              <a:rPr lang="en-US" sz="1200" b="1" dirty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sz="1200" b="1" dirty="0" smtClean="0">
                <a:solidFill>
                  <a:srgbClr val="0000FF"/>
                </a:solidFill>
                <a:latin typeface="Courier"/>
                <a:cs typeface="Courier"/>
              </a:rPr>
              <a:t> layer3 </a:t>
            </a:r>
            <a:r>
              <a:rPr lang="en-US" sz="1200" b="1" dirty="0">
                <a:solidFill>
                  <a:srgbClr val="0000FF"/>
                </a:solidFill>
                <a:latin typeface="Courier"/>
                <a:cs typeface="Courier"/>
              </a:rPr>
              <a:t>peer-router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ipv6 nd synchronize</a:t>
            </a:r>
          </a:p>
          <a:p>
            <a:r>
              <a:rPr lang="en-US" sz="1200" dirty="0">
                <a:latin typeface="Courier"/>
                <a:cs typeface="Courier"/>
              </a:rPr>
              <a:t>  ip arp synchronize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port-channel1</a:t>
            </a:r>
          </a:p>
          <a:p>
            <a:r>
              <a:rPr lang="en-US" sz="1200" dirty="0">
                <a:latin typeface="Courier"/>
                <a:cs typeface="Courier"/>
              </a:rPr>
              <a:t>  description - VPC PEER LINK </a:t>
            </a: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trunk</a:t>
            </a:r>
          </a:p>
          <a:p>
            <a:r>
              <a:rPr lang="en-US" sz="1200" dirty="0">
                <a:latin typeface="Courier"/>
                <a:cs typeface="Courier"/>
              </a:rPr>
              <a:t>  spanning-tree port type network</a:t>
            </a:r>
          </a:p>
          <a:p>
            <a:r>
              <a:rPr lang="en-US" sz="1200" dirty="0">
                <a:latin typeface="Courier"/>
                <a:cs typeface="Courier"/>
              </a:rPr>
              <a:t>  vpc peer-link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Ethernet1/1</a:t>
            </a:r>
          </a:p>
          <a:p>
            <a:r>
              <a:rPr lang="en-US" sz="1200" dirty="0">
                <a:latin typeface="Courier"/>
                <a:cs typeface="Courier"/>
              </a:rPr>
              <a:t>  description - VPC KEEP-ALIVE LINK</a:t>
            </a:r>
          </a:p>
          <a:p>
            <a:r>
              <a:rPr lang="en-US" sz="1200" dirty="0">
                <a:latin typeface="Courier"/>
                <a:cs typeface="Courier"/>
              </a:rPr>
              <a:t>  vrf member vpc-keepalive</a:t>
            </a:r>
          </a:p>
          <a:p>
            <a:r>
              <a:rPr lang="en-US" sz="1200" dirty="0">
                <a:latin typeface="Courier"/>
                <a:cs typeface="Courier"/>
              </a:rPr>
              <a:t>  ip address 1.1.1.8/24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Ethernet1/2-3</a:t>
            </a:r>
          </a:p>
          <a:p>
            <a:r>
              <a:rPr lang="en-US" sz="1200" dirty="0">
                <a:latin typeface="Courier"/>
                <a:cs typeface="Courier"/>
              </a:rPr>
              <a:t>  description - VPC PEER LINK </a:t>
            </a: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trunk</a:t>
            </a:r>
          </a:p>
          <a:p>
            <a:r>
              <a:rPr lang="en-US" sz="1200" dirty="0">
                <a:latin typeface="Courier"/>
                <a:cs typeface="Courier"/>
              </a:rPr>
              <a:t>  channel-group 1 mode </a:t>
            </a:r>
            <a:r>
              <a:rPr lang="en-US" sz="1200" dirty="0" smtClean="0">
                <a:latin typeface="Courier"/>
                <a:cs typeface="Courier"/>
              </a:rPr>
              <a:t>active</a:t>
            </a:r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latin typeface="Arial"/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75382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7400" y="1270000"/>
            <a:ext cx="8178800" cy="5447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latin typeface="Courier"/>
                <a:cs typeface="Courier"/>
              </a:rPr>
              <a:t>#VDC2 – Outside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vrf </a:t>
            </a:r>
            <a:r>
              <a:rPr lang="en-US" sz="1200" dirty="0">
                <a:latin typeface="Courier"/>
                <a:cs typeface="Courier"/>
              </a:rPr>
              <a:t>context vpc-keepalive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vpc domain 1</a:t>
            </a:r>
          </a:p>
          <a:p>
            <a:r>
              <a:rPr lang="en-US" sz="1200" dirty="0">
                <a:latin typeface="Courier"/>
                <a:cs typeface="Courier"/>
              </a:rPr>
              <a:t>  peer-keepalive destination </a:t>
            </a:r>
            <a:r>
              <a:rPr lang="en-US" sz="1200" dirty="0" smtClean="0">
                <a:latin typeface="Courier"/>
                <a:cs typeface="Courier"/>
              </a:rPr>
              <a:t>2.2.2.7 </a:t>
            </a:r>
            <a:r>
              <a:rPr lang="en-US" sz="1200" dirty="0">
                <a:latin typeface="Courier"/>
                <a:cs typeface="Courier"/>
              </a:rPr>
              <a:t>source </a:t>
            </a:r>
            <a:r>
              <a:rPr lang="en-US" sz="1200" dirty="0" smtClean="0">
                <a:latin typeface="Courier"/>
                <a:cs typeface="Courier"/>
              </a:rPr>
              <a:t>2.2.2.8 </a:t>
            </a:r>
            <a:r>
              <a:rPr lang="en-US" sz="1200" dirty="0">
                <a:latin typeface="Courier"/>
                <a:cs typeface="Courier"/>
              </a:rPr>
              <a:t>vrf vpc-keepalive</a:t>
            </a:r>
          </a:p>
          <a:p>
            <a:r>
              <a:rPr lang="en-US" sz="1200" dirty="0">
                <a:latin typeface="Courier"/>
                <a:cs typeface="Courier"/>
              </a:rPr>
              <a:t>  peer-</a:t>
            </a:r>
            <a:r>
              <a:rPr lang="en-US" sz="1200" dirty="0" smtClean="0">
                <a:latin typeface="Courier"/>
                <a:cs typeface="Courier"/>
              </a:rPr>
              <a:t>gateway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b="1" dirty="0" smtClean="0">
                <a:solidFill>
                  <a:srgbClr val="0000FF"/>
                </a:solidFill>
                <a:latin typeface="Courier"/>
                <a:cs typeface="Courier"/>
              </a:rPr>
              <a:t>layer3 peer-router</a:t>
            </a:r>
            <a:endParaRPr lang="en-US" sz="1200" b="1" dirty="0">
              <a:solidFill>
                <a:srgbClr val="0000FF"/>
              </a:solidFill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ipv6 nd synchronize</a:t>
            </a:r>
          </a:p>
          <a:p>
            <a:r>
              <a:rPr lang="en-US" sz="1200" dirty="0">
                <a:latin typeface="Courier"/>
                <a:cs typeface="Courier"/>
              </a:rPr>
              <a:t>  ip arp synchronize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port-channel1</a:t>
            </a:r>
          </a:p>
          <a:p>
            <a:r>
              <a:rPr lang="en-US" sz="1200" dirty="0">
                <a:latin typeface="Courier"/>
                <a:cs typeface="Courier"/>
              </a:rPr>
              <a:t>  description - VPC PEER LINK </a:t>
            </a: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trunk</a:t>
            </a:r>
          </a:p>
          <a:p>
            <a:r>
              <a:rPr lang="en-US" sz="1200" dirty="0">
                <a:latin typeface="Courier"/>
                <a:cs typeface="Courier"/>
              </a:rPr>
              <a:t>  spanning-tree port type network</a:t>
            </a:r>
          </a:p>
          <a:p>
            <a:r>
              <a:rPr lang="en-US" sz="1200" dirty="0">
                <a:latin typeface="Courier"/>
                <a:cs typeface="Courier"/>
              </a:rPr>
              <a:t>  vpc peer-link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Ethernet1/1</a:t>
            </a:r>
          </a:p>
          <a:p>
            <a:r>
              <a:rPr lang="en-US" sz="1200" dirty="0">
                <a:latin typeface="Courier"/>
                <a:cs typeface="Courier"/>
              </a:rPr>
              <a:t>  description - VPC KEEP-ALIVE LINK</a:t>
            </a:r>
          </a:p>
          <a:p>
            <a:r>
              <a:rPr lang="en-US" sz="1200" dirty="0">
                <a:latin typeface="Courier"/>
                <a:cs typeface="Courier"/>
              </a:rPr>
              <a:t>  vrf member vpc-keepalive</a:t>
            </a:r>
          </a:p>
          <a:p>
            <a:r>
              <a:rPr lang="en-US" sz="1200" dirty="0">
                <a:latin typeface="Courier"/>
                <a:cs typeface="Courier"/>
              </a:rPr>
              <a:t>  ip address </a:t>
            </a:r>
            <a:r>
              <a:rPr lang="en-US" sz="1200" dirty="0" smtClean="0">
                <a:latin typeface="Courier"/>
                <a:cs typeface="Courier"/>
              </a:rPr>
              <a:t>2.2.2.8</a:t>
            </a:r>
            <a:r>
              <a:rPr lang="en-US" sz="1200" dirty="0">
                <a:latin typeface="Courier"/>
                <a:cs typeface="Courier"/>
              </a:rPr>
              <a:t>/24</a:t>
            </a: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Ethernet1/2-3</a:t>
            </a:r>
          </a:p>
          <a:p>
            <a:r>
              <a:rPr lang="en-US" sz="1200" dirty="0">
                <a:latin typeface="Courier"/>
                <a:cs typeface="Courier"/>
              </a:rPr>
              <a:t>  description - VPC PEER LINK </a:t>
            </a: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trunk</a:t>
            </a:r>
          </a:p>
          <a:p>
            <a:r>
              <a:rPr lang="en-US" sz="1200" dirty="0">
                <a:latin typeface="Courier"/>
                <a:cs typeface="Courier"/>
              </a:rPr>
              <a:t>  channel-group 1 mode active</a:t>
            </a: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latin typeface="Arial"/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7700" y="8890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.   Cont. </a:t>
            </a:r>
            <a:r>
              <a:rPr lang="en-US" i="1" dirty="0" smtClean="0"/>
              <a:t>–Optional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9655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398032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r>
              <a:rPr lang="en-US" dirty="0" smtClean="0"/>
              <a:t>.   Create VRF(s) </a:t>
            </a:r>
            <a:r>
              <a:rPr lang="en-US" dirty="0"/>
              <a:t>needed for ITD </a:t>
            </a:r>
            <a:r>
              <a:rPr lang="en-US" dirty="0" smtClean="0"/>
              <a:t>process </a:t>
            </a:r>
            <a:r>
              <a:rPr lang="en-US" i="1" dirty="0" smtClean="0"/>
              <a:t>–Optional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latin typeface="Arial"/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9000" y="1907064"/>
            <a:ext cx="6997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latin typeface="Courier"/>
                <a:cs typeface="Courier"/>
              </a:rPr>
              <a:t>Since VDCs segment traffic, additional VRFs are not needed</a:t>
            </a:r>
            <a:endParaRPr lang="en-US" sz="12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9309406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8800" y="850900"/>
            <a:ext cx="764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r>
              <a:rPr lang="en-US" dirty="0" smtClean="0"/>
              <a:t>.   Configure </a:t>
            </a:r>
            <a:r>
              <a:rPr lang="en-US" dirty="0"/>
              <a:t>(physical/logical) interfaces connecting to </a:t>
            </a:r>
            <a:r>
              <a:rPr lang="en-US" dirty="0" smtClean="0"/>
              <a:t>firewall </a:t>
            </a:r>
            <a:r>
              <a:rPr lang="en-US" dirty="0"/>
              <a:t>Inside and Outside </a:t>
            </a:r>
            <a:r>
              <a:rPr lang="en-US" dirty="0" smtClean="0"/>
              <a:t>networks</a:t>
            </a:r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41400" y="1562100"/>
            <a:ext cx="6997700" cy="5878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Lantinghei TC Demibold"/>
                <a:cs typeface="Lantinghei TC Demibold"/>
              </a:rPr>
              <a:t>#VDC1</a:t>
            </a:r>
          </a:p>
          <a:p>
            <a:r>
              <a:rPr lang="en-US" sz="1200" dirty="0" smtClean="0">
                <a:latin typeface="Courier"/>
                <a:cs typeface="Courier"/>
              </a:rPr>
              <a:t>interface 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Vlan101</a:t>
            </a:r>
          </a:p>
          <a:p>
            <a:r>
              <a:rPr lang="en-US" sz="1200" dirty="0">
                <a:latin typeface="Courier"/>
                <a:cs typeface="Courier"/>
              </a:rPr>
              <a:t>  description 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INSIDE_FW_VLAN</a:t>
            </a: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  <a:p>
            <a:r>
              <a:rPr lang="en-US" sz="1200" dirty="0">
                <a:latin typeface="Courier"/>
                <a:cs typeface="Courier"/>
              </a:rPr>
              <a:t>  no ip redirects</a:t>
            </a:r>
          </a:p>
          <a:p>
            <a:r>
              <a:rPr lang="en-US" sz="1200" dirty="0">
                <a:latin typeface="Courier"/>
                <a:cs typeface="Courier"/>
              </a:rPr>
              <a:t>  ip address 10.1.0.18/24</a:t>
            </a:r>
          </a:p>
          <a:p>
            <a:r>
              <a:rPr lang="en-US" sz="1200" dirty="0">
                <a:latin typeface="Courier"/>
                <a:cs typeface="Courier"/>
              </a:rPr>
              <a:t>  hsrp 1 </a:t>
            </a:r>
          </a:p>
          <a:p>
            <a:r>
              <a:rPr lang="en-US" sz="1200" dirty="0">
                <a:latin typeface="Courier"/>
                <a:cs typeface="Courier"/>
              </a:rPr>
              <a:t>    ip 10.1.0.10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Ethernet4</a:t>
            </a:r>
            <a:r>
              <a:rPr lang="en-US" sz="1200" dirty="0" smtClean="0">
                <a:latin typeface="Courier"/>
                <a:cs typeface="Courier"/>
              </a:rPr>
              <a:t>/25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To_ITD-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ASA</a:t>
            </a:r>
            <a:r>
              <a:rPr lang="en-US" sz="1200" dirty="0" smtClean="0">
                <a:solidFill>
                  <a:srgbClr val="0000FF"/>
                </a:solidFill>
                <a:latin typeface="Courier"/>
                <a:cs typeface="Courier"/>
              </a:rPr>
              <a:t>-1_Po11-VPC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switchport mode access</a:t>
            </a:r>
          </a:p>
          <a:p>
            <a:r>
              <a:rPr lang="en-US" sz="1200" dirty="0">
                <a:latin typeface="Courier"/>
                <a:cs typeface="Courier"/>
              </a:rPr>
              <a:t>  switchport access 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vlan 101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smtClean="0">
                <a:latin typeface="Courier"/>
                <a:cs typeface="Courier"/>
              </a:rPr>
              <a:t>channel-group 11 mode active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Ethernet4/26</a:t>
            </a:r>
          </a:p>
          <a:p>
            <a:r>
              <a:rPr lang="en-US" sz="1200" dirty="0">
                <a:latin typeface="Courier"/>
                <a:cs typeface="Courier"/>
              </a:rPr>
              <a:t>  description To_ITD-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ASA-2_Po12-VPC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101</a:t>
            </a:r>
          </a:p>
          <a:p>
            <a:r>
              <a:rPr lang="en-US" sz="1200" dirty="0">
                <a:latin typeface="Courier"/>
                <a:cs typeface="Courier"/>
              </a:rPr>
              <a:t>  channel-group 12 mode </a:t>
            </a:r>
            <a:r>
              <a:rPr lang="en-US" sz="1200" dirty="0" smtClean="0">
                <a:latin typeface="Courier"/>
                <a:cs typeface="Courier"/>
              </a:rPr>
              <a:t>active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Ethernet4/</a:t>
            </a:r>
            <a:r>
              <a:rPr lang="en-US" sz="1200" dirty="0" smtClean="0">
                <a:latin typeface="Courier"/>
                <a:cs typeface="Courier"/>
              </a:rPr>
              <a:t>27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To_ITD-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ASA</a:t>
            </a:r>
            <a:r>
              <a:rPr lang="en-US" sz="1200" dirty="0" smtClean="0">
                <a:solidFill>
                  <a:srgbClr val="0000FF"/>
                </a:solidFill>
                <a:latin typeface="Courier"/>
                <a:cs typeface="Courier"/>
              </a:rPr>
              <a:t>-3_Po13-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VPC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101</a:t>
            </a:r>
          </a:p>
          <a:p>
            <a:r>
              <a:rPr lang="en-US" sz="1200" dirty="0">
                <a:latin typeface="Courier"/>
                <a:cs typeface="Courier"/>
              </a:rPr>
              <a:t>  channel-group </a:t>
            </a:r>
            <a:r>
              <a:rPr lang="en-US" sz="1200" dirty="0" smtClean="0">
                <a:latin typeface="Courier"/>
                <a:cs typeface="Courier"/>
              </a:rPr>
              <a:t>13 </a:t>
            </a:r>
            <a:r>
              <a:rPr lang="en-US" sz="1200" dirty="0">
                <a:latin typeface="Courier"/>
                <a:cs typeface="Courier"/>
              </a:rPr>
              <a:t>mode active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b="1" i="1" u="sng" dirty="0">
                <a:solidFill>
                  <a:schemeClr val="accent5"/>
                </a:solidFill>
                <a:latin typeface="Lantinghei TC Demibold"/>
                <a:cs typeface="Lantinghei TC Demibold"/>
              </a:rPr>
              <a:t>Replicate for every connecting ASA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latin typeface="Arial"/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45000" y="1497568"/>
            <a:ext cx="4572000" cy="507831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 </a:t>
            </a:r>
            <a:r>
              <a:rPr lang="en-US" sz="1200" dirty="0" smtClean="0">
                <a:latin typeface="Courier"/>
                <a:cs typeface="Courier"/>
              </a:rPr>
              <a:t>11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To_ITD-ASA-</a:t>
            </a:r>
            <a:r>
              <a:rPr lang="en-US" sz="1200" dirty="0" smtClean="0">
                <a:latin typeface="Courier"/>
                <a:cs typeface="Courier"/>
              </a:rPr>
              <a:t>1_PChannelInside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switchport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sz="1200" dirty="0" smtClean="0">
                <a:solidFill>
                  <a:srgbClr val="0000FF"/>
                </a:solidFill>
                <a:latin typeface="Courier"/>
                <a:cs typeface="Courier"/>
              </a:rPr>
              <a:t>101</a:t>
            </a:r>
            <a:endParaRPr lang="en-US" sz="1200" dirty="0">
              <a:solidFill>
                <a:srgbClr val="0000FF"/>
              </a:solidFill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vpc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11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 </a:t>
            </a:r>
            <a:r>
              <a:rPr lang="en-US" sz="1200" dirty="0" smtClean="0">
                <a:latin typeface="Courier"/>
                <a:cs typeface="Courier"/>
              </a:rPr>
              <a:t>12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To_ITD-ASA</a:t>
            </a:r>
            <a:r>
              <a:rPr lang="en-US" sz="1200" dirty="0" smtClean="0">
                <a:latin typeface="Courier"/>
                <a:cs typeface="Courier"/>
              </a:rPr>
              <a:t>-2_PChannelInside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switchport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101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vpc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12</a:t>
            </a:r>
            <a:endParaRPr lang="en-US" sz="1200" dirty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 </a:t>
            </a:r>
            <a:r>
              <a:rPr lang="en-US" sz="1200" dirty="0" smtClean="0">
                <a:latin typeface="Courier"/>
                <a:cs typeface="Courier"/>
              </a:rPr>
              <a:t>13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To_ITD-ASA</a:t>
            </a:r>
            <a:r>
              <a:rPr lang="en-US" sz="1200" dirty="0" smtClean="0">
                <a:latin typeface="Courier"/>
                <a:cs typeface="Courier"/>
              </a:rPr>
              <a:t>-3_PChannelInside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switchport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101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vpc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13</a:t>
            </a:r>
            <a:endParaRPr lang="en-US" sz="1200" dirty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 </a:t>
            </a:r>
            <a:r>
              <a:rPr lang="en-US" sz="1200" dirty="0" smtClean="0">
                <a:latin typeface="Courier"/>
                <a:cs typeface="Courier"/>
              </a:rPr>
              <a:t>14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To_ITD-ASA</a:t>
            </a:r>
            <a:r>
              <a:rPr lang="en-US" sz="1200" dirty="0" smtClean="0">
                <a:latin typeface="Courier"/>
                <a:cs typeface="Courier"/>
              </a:rPr>
              <a:t>-4_PChannelInside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switchport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101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vpc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14</a:t>
            </a:r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b="1" i="1" u="sng" dirty="0">
                <a:solidFill>
                  <a:schemeClr val="accent5"/>
                </a:solidFill>
                <a:latin typeface="Lantinghei TC Demibold"/>
                <a:cs typeface="Lantinghei TC Demibold"/>
              </a:rPr>
              <a:t>Replicate for every connecting ASA</a:t>
            </a:r>
          </a:p>
          <a:p>
            <a:endParaRPr lang="en-US" sz="12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458710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8800" y="850900"/>
            <a:ext cx="764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r>
              <a:rPr lang="en-US" dirty="0" smtClean="0"/>
              <a:t>.   Cont. (VDC #2 – Outside)</a:t>
            </a:r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41400" y="1334532"/>
            <a:ext cx="6997700" cy="6063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 smtClean="0">
              <a:latin typeface="Courier"/>
              <a:cs typeface="Courier"/>
            </a:endParaRPr>
          </a:p>
          <a:p>
            <a:r>
              <a:rPr lang="en-US" sz="1600" dirty="0">
                <a:latin typeface="Lantinghei TC Demibold"/>
                <a:cs typeface="Lantinghei TC Demibold"/>
              </a:rPr>
              <a:t>#</a:t>
            </a:r>
            <a:r>
              <a:rPr lang="en-US" sz="1600" dirty="0" smtClean="0">
                <a:latin typeface="Lantinghei TC Demibold"/>
                <a:cs typeface="Lantinghei TC Demibold"/>
              </a:rPr>
              <a:t>VDC2</a:t>
            </a:r>
            <a:endParaRPr lang="en-US" sz="1600" dirty="0">
              <a:latin typeface="Lantinghei TC Demibold"/>
              <a:cs typeface="Lantinghei TC Demibold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interface 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Vlan100</a:t>
            </a:r>
          </a:p>
          <a:p>
            <a:r>
              <a:rPr lang="en-US" sz="1200" dirty="0">
                <a:latin typeface="Courier"/>
                <a:cs typeface="Courier"/>
              </a:rPr>
              <a:t>  description 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OUTSIDE_FW_VLAN</a:t>
            </a: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  <a:p>
            <a:r>
              <a:rPr lang="en-US" sz="1200" dirty="0" smtClean="0">
                <a:latin typeface="Courier"/>
                <a:cs typeface="Courier"/>
              </a:rPr>
              <a:t>  no </a:t>
            </a:r>
            <a:r>
              <a:rPr lang="en-US" sz="1200" dirty="0">
                <a:latin typeface="Courier"/>
                <a:cs typeface="Courier"/>
              </a:rPr>
              <a:t>ip redirects</a:t>
            </a:r>
          </a:p>
          <a:p>
            <a:r>
              <a:rPr lang="en-US" sz="1200" dirty="0">
                <a:latin typeface="Courier"/>
                <a:cs typeface="Courier"/>
              </a:rPr>
              <a:t>  ip address 10.0.0.138/24</a:t>
            </a:r>
          </a:p>
          <a:p>
            <a:r>
              <a:rPr lang="en-US" sz="1200" dirty="0">
                <a:latin typeface="Courier"/>
                <a:cs typeface="Courier"/>
              </a:rPr>
              <a:t>  hsrp 3 </a:t>
            </a:r>
          </a:p>
          <a:p>
            <a:r>
              <a:rPr lang="en-US" sz="1200" dirty="0">
                <a:latin typeface="Courier"/>
                <a:cs typeface="Courier"/>
              </a:rPr>
              <a:t>    ip </a:t>
            </a:r>
            <a:r>
              <a:rPr lang="en-US" sz="1200" dirty="0" smtClean="0">
                <a:latin typeface="Courier"/>
                <a:cs typeface="Courier"/>
              </a:rPr>
              <a:t>10.0.0.100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Ethernet4</a:t>
            </a:r>
            <a:r>
              <a:rPr lang="en-US" sz="1200" dirty="0" smtClean="0">
                <a:latin typeface="Courier"/>
                <a:cs typeface="Courier"/>
              </a:rPr>
              <a:t>/</a:t>
            </a:r>
            <a:r>
              <a:rPr lang="en-US" sz="1200" dirty="0">
                <a:latin typeface="Courier"/>
                <a:cs typeface="Courier"/>
              </a:rPr>
              <a:t>1</a:t>
            </a:r>
          </a:p>
          <a:p>
            <a:r>
              <a:rPr lang="en-US" sz="1200" dirty="0">
                <a:latin typeface="Courier"/>
                <a:cs typeface="Courier"/>
              </a:rPr>
              <a:t>  description To_ITD</a:t>
            </a:r>
            <a:r>
              <a:rPr lang="en-US" sz="1200" dirty="0" smtClean="0">
                <a:latin typeface="Courier"/>
                <a:cs typeface="Courier"/>
              </a:rPr>
              <a:t>-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ASA</a:t>
            </a:r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-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1</a:t>
            </a:r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_Po21-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VPC</a:t>
            </a:r>
          </a:p>
          <a:p>
            <a:r>
              <a:rPr lang="en-US" sz="1200" dirty="0" smtClean="0">
                <a:latin typeface="Courier"/>
                <a:cs typeface="Courier"/>
              </a:rPr>
              <a:t>  </a:t>
            </a:r>
            <a:r>
              <a:rPr lang="en-US" sz="1200" dirty="0">
                <a:latin typeface="Courier"/>
                <a:cs typeface="Courier"/>
              </a:rPr>
              <a:t>switchport mode </a:t>
            </a:r>
            <a:r>
              <a:rPr lang="en-US" sz="1200" dirty="0" smtClean="0">
                <a:latin typeface="Courier"/>
                <a:cs typeface="Courier"/>
              </a:rPr>
              <a:t>access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switchport </a:t>
            </a:r>
            <a:r>
              <a:rPr lang="en-US" sz="1200" dirty="0" smtClean="0">
                <a:latin typeface="Courier"/>
                <a:cs typeface="Courier"/>
              </a:rPr>
              <a:t>access 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vlan </a:t>
            </a:r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100</a:t>
            </a:r>
            <a:endParaRPr lang="en-US" sz="1200" dirty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no </a:t>
            </a:r>
            <a:r>
              <a:rPr lang="en-US" sz="1200" dirty="0" smtClean="0">
                <a:latin typeface="Courier"/>
                <a:cs typeface="Courier"/>
              </a:rPr>
              <a:t>shutdown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Ethernet4/2</a:t>
            </a:r>
          </a:p>
          <a:p>
            <a:r>
              <a:rPr lang="en-US" sz="1200" dirty="0">
                <a:latin typeface="Courier"/>
                <a:cs typeface="Courier"/>
              </a:rPr>
              <a:t>  description To_ITD</a:t>
            </a:r>
            <a:r>
              <a:rPr lang="en-US" sz="1200" dirty="0" smtClean="0">
                <a:latin typeface="Courier"/>
                <a:cs typeface="Courier"/>
              </a:rPr>
              <a:t>-</a:t>
            </a:r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ASA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-2_Po22-VPC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FF0000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 </a:t>
            </a:r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100</a:t>
            </a:r>
            <a:endParaRPr lang="en-US" sz="1200" dirty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no </a:t>
            </a:r>
            <a:r>
              <a:rPr lang="en-US" sz="1200" dirty="0" smtClean="0">
                <a:latin typeface="Courier"/>
                <a:cs typeface="Courier"/>
              </a:rPr>
              <a:t>shutdown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Ethernet4</a:t>
            </a:r>
            <a:r>
              <a:rPr lang="en-US" sz="1200" dirty="0" smtClean="0">
                <a:latin typeface="Courier"/>
                <a:cs typeface="Courier"/>
              </a:rPr>
              <a:t>/3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To_ITD-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ASA</a:t>
            </a:r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-3_Po23-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VPC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urier"/>
                <a:cs typeface="Courier"/>
              </a:rPr>
              <a:t>switchport</a:t>
            </a:r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FF0000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 100</a:t>
            </a:r>
          </a:p>
          <a:p>
            <a:r>
              <a:rPr lang="en-US" sz="1200" dirty="0">
                <a:latin typeface="Courier"/>
                <a:cs typeface="Courier"/>
              </a:rPr>
              <a:t>  no </a:t>
            </a:r>
            <a:r>
              <a:rPr lang="en-US" sz="1200" dirty="0" smtClean="0">
                <a:latin typeface="Courier"/>
                <a:cs typeface="Courier"/>
              </a:rPr>
              <a:t>shutdown</a:t>
            </a:r>
          </a:p>
          <a:p>
            <a:r>
              <a:rPr lang="en-US" sz="1200" b="1" i="1" u="sng" dirty="0">
                <a:solidFill>
                  <a:schemeClr val="accent5"/>
                </a:solidFill>
                <a:latin typeface="Lantinghei TC Demibold"/>
                <a:cs typeface="Lantinghei TC Demibold"/>
              </a:rPr>
              <a:t>Replicate for every connecting ASA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latin typeface="Arial"/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0" y="1724799"/>
            <a:ext cx="4572000" cy="4524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latin typeface="Courier"/>
                <a:cs typeface="Courier"/>
              </a:rPr>
              <a:t>interface Port-channel 21</a:t>
            </a:r>
          </a:p>
          <a:p>
            <a:r>
              <a:rPr lang="en-US" sz="1200" dirty="0">
                <a:latin typeface="Courier"/>
                <a:cs typeface="Courier"/>
              </a:rPr>
              <a:t>  description To_ITD-ASA-1_PChannelOutside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access </a:t>
            </a:r>
            <a:r>
              <a:rPr lang="en-US" sz="1200" dirty="0" err="1" smtClean="0">
                <a:solidFill>
                  <a:srgbClr val="FF0000"/>
                </a:solidFill>
                <a:latin typeface="Courier"/>
                <a:cs typeface="Courier"/>
              </a:rPr>
              <a:t>vlan</a:t>
            </a:r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100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vpc</a:t>
            </a:r>
            <a:r>
              <a:rPr lang="en-US" sz="1200" dirty="0">
                <a:latin typeface="Courier"/>
                <a:cs typeface="Courier"/>
              </a:rPr>
              <a:t> 21</a:t>
            </a:r>
          </a:p>
          <a:p>
            <a:endParaRPr lang="en-US" sz="1200" b="1" i="1" u="sng" dirty="0" smtClean="0">
              <a:solidFill>
                <a:schemeClr val="accent5"/>
              </a:solidFill>
              <a:latin typeface="Lantinghei TC Demibold"/>
              <a:cs typeface="Lantinghei TC Demibold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 </a:t>
            </a:r>
            <a:r>
              <a:rPr lang="en-US" sz="1200" dirty="0" smtClean="0">
                <a:latin typeface="Courier"/>
                <a:cs typeface="Courier"/>
              </a:rPr>
              <a:t>22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To_ITD-ASA</a:t>
            </a:r>
            <a:r>
              <a:rPr lang="en-US" sz="1200" dirty="0" smtClean="0">
                <a:latin typeface="Courier"/>
                <a:cs typeface="Courier"/>
              </a:rPr>
              <a:t>-2_PChannelOutside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FF0000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 100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vpc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22</a:t>
            </a:r>
            <a:endParaRPr lang="en-US" sz="1200" dirty="0">
              <a:latin typeface="Courier"/>
              <a:cs typeface="Courier"/>
            </a:endParaRPr>
          </a:p>
          <a:p>
            <a:endParaRPr lang="en-US" sz="1200" b="1" i="1" u="sng" dirty="0" smtClean="0">
              <a:solidFill>
                <a:schemeClr val="accent5"/>
              </a:solidFill>
              <a:latin typeface="Lantinghei TC Demibold"/>
              <a:cs typeface="Lantinghei TC Demibold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 </a:t>
            </a:r>
            <a:r>
              <a:rPr lang="en-US" sz="1200" dirty="0" smtClean="0">
                <a:latin typeface="Courier"/>
                <a:cs typeface="Courier"/>
              </a:rPr>
              <a:t>23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To_ITD-ASA</a:t>
            </a:r>
            <a:r>
              <a:rPr lang="en-US" sz="1200" dirty="0" smtClean="0">
                <a:latin typeface="Courier"/>
                <a:cs typeface="Courier"/>
              </a:rPr>
              <a:t>-3_PChannelOutside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FF0000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 100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vpc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23</a:t>
            </a:r>
            <a:endParaRPr lang="en-US" sz="1200" dirty="0">
              <a:latin typeface="Courier"/>
              <a:cs typeface="Courier"/>
            </a:endParaRPr>
          </a:p>
          <a:p>
            <a:endParaRPr lang="en-US" sz="1200" b="1" i="1" u="sng" dirty="0" smtClean="0">
              <a:solidFill>
                <a:schemeClr val="accent5"/>
              </a:solidFill>
              <a:latin typeface="Lantinghei TC Demibold"/>
              <a:cs typeface="Lantinghei TC Demibold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 </a:t>
            </a:r>
            <a:r>
              <a:rPr lang="en-US" sz="1200" dirty="0" smtClean="0">
                <a:latin typeface="Courier"/>
                <a:cs typeface="Courier"/>
              </a:rPr>
              <a:t>24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To_ITD-ASA</a:t>
            </a:r>
            <a:r>
              <a:rPr lang="en-US" sz="1200" dirty="0" smtClean="0">
                <a:latin typeface="Courier"/>
                <a:cs typeface="Courier"/>
              </a:rPr>
              <a:t>-4_PChannelOutside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FF0000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 100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vpc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24</a:t>
            </a:r>
            <a:endParaRPr lang="en-US" sz="1200" b="1" i="1" u="sng" dirty="0" smtClean="0">
              <a:solidFill>
                <a:schemeClr val="accent5"/>
              </a:solidFill>
              <a:latin typeface="Lantinghei TC Demibold"/>
              <a:cs typeface="Lantinghei TC Demibold"/>
            </a:endParaRPr>
          </a:p>
          <a:p>
            <a:r>
              <a:rPr lang="en-US" sz="1200" b="1" i="1" u="sng" dirty="0" smtClean="0">
                <a:solidFill>
                  <a:schemeClr val="accent5"/>
                </a:solidFill>
                <a:latin typeface="Lantinghei TC Demibold"/>
                <a:cs typeface="Lantinghei TC Demibold"/>
              </a:rPr>
              <a:t>Replicate </a:t>
            </a:r>
            <a:r>
              <a:rPr lang="en-US" sz="1200" b="1" i="1" u="sng" dirty="0">
                <a:solidFill>
                  <a:schemeClr val="accent5"/>
                </a:solidFill>
                <a:latin typeface="Lantinghei TC Demibold"/>
                <a:cs typeface="Lantinghei TC Demibold"/>
              </a:rPr>
              <a:t>for every connecting ASA</a:t>
            </a:r>
          </a:p>
        </p:txBody>
      </p:sp>
    </p:spTree>
    <p:extLst>
      <p:ext uri="{BB962C8B-B14F-4D97-AF65-F5344CB8AC3E}">
        <p14:creationId xmlns:p14="http://schemas.microsoft.com/office/powerpoint/2010/main" val="17463956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6985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  <a:r>
              <a:rPr lang="en-US" dirty="0" smtClean="0"/>
              <a:t>.   Configure transit interfaces </a:t>
            </a:r>
            <a:r>
              <a:rPr lang="en-US" dirty="0"/>
              <a:t>used for getting internal traffic flow to </a:t>
            </a:r>
            <a:r>
              <a:rPr lang="en-US" dirty="0" smtClean="0"/>
              <a:t>firewall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7700" y="4225310"/>
            <a:ext cx="75311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 smtClean="0">
                <a:latin typeface="Courier"/>
                <a:cs typeface="Courier"/>
              </a:rPr>
              <a:t>#VDC2</a:t>
            </a:r>
          </a:p>
          <a:p>
            <a:r>
              <a:rPr lang="en-US" sz="1200" dirty="0" smtClean="0">
                <a:latin typeface="Courier"/>
                <a:cs typeface="Courier"/>
              </a:rPr>
              <a:t>interface Vlan1001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</a:t>
            </a:r>
            <a:r>
              <a:rPr lang="en-US" sz="1200" dirty="0" smtClean="0">
                <a:latin typeface="Courier"/>
                <a:cs typeface="Courier"/>
              </a:rPr>
              <a:t>EXTERNAL_to_FW-OUTSIDE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no </a:t>
            </a:r>
            <a:r>
              <a:rPr lang="en-US" sz="1200" dirty="0" smtClean="0">
                <a:latin typeface="Courier"/>
                <a:cs typeface="Courier"/>
              </a:rPr>
              <a:t>shutdown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no </a:t>
            </a:r>
            <a:r>
              <a:rPr lang="en-US" sz="1200" dirty="0">
                <a:latin typeface="Courier"/>
                <a:cs typeface="Courier"/>
              </a:rPr>
              <a:t>ip redirects</a:t>
            </a:r>
          </a:p>
          <a:p>
            <a:r>
              <a:rPr lang="en-US" sz="1200" dirty="0">
                <a:latin typeface="Courier"/>
                <a:cs typeface="Courier"/>
              </a:rPr>
              <a:t>  ip address </a:t>
            </a:r>
            <a:r>
              <a:rPr lang="en-US" sz="1200" dirty="0" smtClean="0">
                <a:latin typeface="Courier"/>
                <a:cs typeface="Courier"/>
              </a:rPr>
              <a:t>10.100.0.138</a:t>
            </a:r>
            <a:r>
              <a:rPr lang="en-US" sz="1200" dirty="0">
                <a:latin typeface="Courier"/>
                <a:cs typeface="Courier"/>
              </a:rPr>
              <a:t>/</a:t>
            </a:r>
            <a:r>
              <a:rPr lang="en-US" sz="1200" dirty="0" smtClean="0">
                <a:latin typeface="Courier"/>
                <a:cs typeface="Courier"/>
              </a:rPr>
              <a:t>24</a:t>
            </a:r>
          </a:p>
          <a:p>
            <a:r>
              <a:rPr lang="en-US" sz="1200" dirty="0" smtClean="0">
                <a:latin typeface="Courier"/>
                <a:cs typeface="Courier"/>
              </a:rPr>
              <a:t>  </a:t>
            </a:r>
            <a:r>
              <a:rPr lang="en-US" sz="1200" dirty="0">
                <a:latin typeface="Courier"/>
                <a:cs typeface="Courier"/>
              </a:rPr>
              <a:t>hsrp 100 </a:t>
            </a:r>
          </a:p>
          <a:p>
            <a:r>
              <a:rPr lang="en-US" sz="1200" dirty="0">
                <a:latin typeface="Courier"/>
                <a:cs typeface="Courier"/>
              </a:rPr>
              <a:t>    ip </a:t>
            </a:r>
            <a:r>
              <a:rPr lang="en-US" sz="1200" dirty="0" smtClean="0">
                <a:latin typeface="Courier"/>
                <a:cs typeface="Courier"/>
              </a:rPr>
              <a:t>10.100.0.1</a:t>
            </a:r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1524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latin typeface="Arial"/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22750" y="4225310"/>
            <a:ext cx="75311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"/>
                <a:cs typeface="Courier"/>
              </a:rPr>
              <a:t>interface </a:t>
            </a:r>
            <a:r>
              <a:rPr lang="en-US" sz="1200" dirty="0">
                <a:latin typeface="Courier"/>
                <a:cs typeface="Courier"/>
              </a:rPr>
              <a:t>port-</a:t>
            </a:r>
            <a:r>
              <a:rPr lang="en-US" sz="1200" dirty="0" smtClean="0">
                <a:latin typeface="Courier"/>
                <a:cs typeface="Courier"/>
              </a:rPr>
              <a:t>channel42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BUNDLE_FOR_AGGREGATE_TRAFFIC</a:t>
            </a: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</a:t>
            </a:r>
            <a:r>
              <a:rPr lang="en-US" sz="1200" dirty="0" smtClean="0">
                <a:latin typeface="Courier"/>
                <a:cs typeface="Courier"/>
              </a:rPr>
              <a:t>access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switchport </a:t>
            </a:r>
            <a:r>
              <a:rPr lang="en-US" sz="1200" dirty="0" smtClean="0">
                <a:latin typeface="Courier"/>
                <a:cs typeface="Courier"/>
              </a:rPr>
              <a:t>access </a:t>
            </a:r>
            <a:r>
              <a:rPr lang="en-US" sz="1200" dirty="0">
                <a:latin typeface="Courier"/>
                <a:cs typeface="Courier"/>
              </a:rPr>
              <a:t>vlan </a:t>
            </a:r>
            <a:r>
              <a:rPr lang="en-US" sz="1200" dirty="0" smtClean="0">
                <a:latin typeface="Courier"/>
                <a:cs typeface="Courier"/>
              </a:rPr>
              <a:t>1001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vpc </a:t>
            </a:r>
            <a:r>
              <a:rPr lang="en-US" sz="1200" dirty="0" smtClean="0">
                <a:latin typeface="Courier"/>
                <a:cs typeface="Courier"/>
              </a:rPr>
              <a:t>42</a:t>
            </a:r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Ethernet10</a:t>
            </a:r>
            <a:r>
              <a:rPr lang="en-US" sz="1200" dirty="0" smtClean="0">
                <a:latin typeface="Courier"/>
                <a:cs typeface="Courier"/>
              </a:rPr>
              <a:t>/13-20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</a:t>
            </a:r>
            <a:r>
              <a:rPr lang="en-US" sz="1200" dirty="0" smtClean="0">
                <a:latin typeface="Courier"/>
                <a:cs typeface="Courier"/>
              </a:rPr>
              <a:t>access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switchport </a:t>
            </a:r>
            <a:r>
              <a:rPr lang="en-US" sz="1200" dirty="0" smtClean="0">
                <a:latin typeface="Courier"/>
                <a:cs typeface="Courier"/>
              </a:rPr>
              <a:t>access </a:t>
            </a:r>
            <a:r>
              <a:rPr lang="en-US" sz="1200" dirty="0">
                <a:latin typeface="Courier"/>
                <a:cs typeface="Courier"/>
              </a:rPr>
              <a:t>vlan </a:t>
            </a:r>
            <a:r>
              <a:rPr lang="en-US" sz="1200" dirty="0" smtClean="0">
                <a:latin typeface="Courier"/>
                <a:cs typeface="Courier"/>
              </a:rPr>
              <a:t>1001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channel-group </a:t>
            </a:r>
            <a:r>
              <a:rPr lang="en-US" sz="1200" dirty="0" smtClean="0">
                <a:latin typeface="Courier"/>
                <a:cs typeface="Courier"/>
              </a:rPr>
              <a:t>42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  <a:p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7700" y="134620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u="sng" dirty="0" smtClean="0">
                <a:latin typeface="Courier"/>
                <a:cs typeface="Courier"/>
              </a:rPr>
              <a:t>#VDC1</a:t>
            </a:r>
          </a:p>
          <a:p>
            <a:r>
              <a:rPr lang="en-US" sz="1200" dirty="0" smtClean="0">
                <a:latin typeface="Courier"/>
                <a:cs typeface="Courier"/>
              </a:rPr>
              <a:t>interface </a:t>
            </a:r>
            <a:r>
              <a:rPr lang="en-US" sz="1200" dirty="0">
                <a:latin typeface="Courier"/>
                <a:cs typeface="Courier"/>
              </a:rPr>
              <a:t>Vlan1101</a:t>
            </a:r>
          </a:p>
          <a:p>
            <a:r>
              <a:rPr lang="en-US" sz="1200" dirty="0">
                <a:latin typeface="Courier"/>
                <a:cs typeface="Courier"/>
              </a:rPr>
              <a:t>  description INTERNAL_to_FW-INSIDE</a:t>
            </a: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  <a:p>
            <a:r>
              <a:rPr lang="en-US" sz="1200" dirty="0">
                <a:latin typeface="Courier"/>
                <a:cs typeface="Courier"/>
              </a:rPr>
              <a:t>  no ip redirects</a:t>
            </a:r>
          </a:p>
          <a:p>
            <a:r>
              <a:rPr lang="en-US" sz="1200" dirty="0">
                <a:latin typeface="Courier"/>
                <a:cs typeface="Courier"/>
              </a:rPr>
              <a:t>  ip address 10.101.0.18/24</a:t>
            </a:r>
          </a:p>
          <a:p>
            <a:r>
              <a:rPr lang="en-US" sz="1200" dirty="0">
                <a:latin typeface="Courier"/>
                <a:cs typeface="Courier"/>
              </a:rPr>
              <a:t>  hsrp 1 </a:t>
            </a:r>
          </a:p>
          <a:p>
            <a:r>
              <a:rPr lang="en-US" sz="1200" dirty="0">
                <a:latin typeface="Courier"/>
                <a:cs typeface="Courier"/>
              </a:rPr>
              <a:t>    ip 10.101.0.1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22750" y="1346200"/>
            <a:ext cx="75311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"/>
                <a:cs typeface="Courier"/>
              </a:rPr>
              <a:t>interface </a:t>
            </a:r>
            <a:r>
              <a:rPr lang="en-US" sz="1200" dirty="0">
                <a:latin typeface="Courier"/>
                <a:cs typeface="Courier"/>
              </a:rPr>
              <a:t>port-</a:t>
            </a:r>
            <a:r>
              <a:rPr lang="en-US" sz="1200" dirty="0" smtClean="0">
                <a:latin typeface="Courier"/>
                <a:cs typeface="Courier"/>
              </a:rPr>
              <a:t>channel41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BUNDLE_FOR_AGGREGATE_TRAFFIC</a:t>
            </a: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</a:t>
            </a:r>
            <a:r>
              <a:rPr lang="en-US" sz="1200" dirty="0" smtClean="0">
                <a:latin typeface="Courier"/>
                <a:cs typeface="Courier"/>
              </a:rPr>
              <a:t>access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switchport </a:t>
            </a:r>
            <a:r>
              <a:rPr lang="en-US" sz="1200" dirty="0" smtClean="0">
                <a:latin typeface="Courier"/>
                <a:cs typeface="Courier"/>
              </a:rPr>
              <a:t>access </a:t>
            </a:r>
            <a:r>
              <a:rPr lang="en-US" sz="1200" dirty="0">
                <a:latin typeface="Courier"/>
                <a:cs typeface="Courier"/>
              </a:rPr>
              <a:t>vlan </a:t>
            </a:r>
            <a:r>
              <a:rPr lang="en-US" sz="1200" dirty="0" smtClean="0">
                <a:latin typeface="Courier"/>
                <a:cs typeface="Courier"/>
              </a:rPr>
              <a:t>1101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vpc 41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Ethernet10/1-8</a:t>
            </a: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</a:t>
            </a:r>
            <a:r>
              <a:rPr lang="en-US" sz="1200" dirty="0" smtClean="0">
                <a:latin typeface="Courier"/>
                <a:cs typeface="Courier"/>
              </a:rPr>
              <a:t>access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switchport </a:t>
            </a:r>
            <a:r>
              <a:rPr lang="en-US" sz="1200" dirty="0" smtClean="0">
                <a:latin typeface="Courier"/>
                <a:cs typeface="Courier"/>
              </a:rPr>
              <a:t>access </a:t>
            </a:r>
            <a:r>
              <a:rPr lang="en-US" sz="1200" dirty="0">
                <a:latin typeface="Courier"/>
                <a:cs typeface="Courier"/>
              </a:rPr>
              <a:t>vlan </a:t>
            </a:r>
            <a:r>
              <a:rPr lang="en-US" sz="1200" dirty="0" smtClean="0">
                <a:latin typeface="Courier"/>
                <a:cs typeface="Courier"/>
              </a:rPr>
              <a:t>1101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channel-group 41</a:t>
            </a: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  <a:p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H="1" flipV="1">
            <a:off x="406400" y="4061599"/>
            <a:ext cx="8360904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8771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4224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</a:t>
            </a:r>
            <a:r>
              <a:rPr lang="en-US" dirty="0" smtClean="0"/>
              <a:t>.  </a:t>
            </a:r>
            <a:r>
              <a:rPr lang="en-US" dirty="0"/>
              <a:t>Define ITD Device Groups and Health Probe parameters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8700" y="2020332"/>
            <a:ext cx="7531100" cy="452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 smtClean="0">
                <a:latin typeface="Courier"/>
                <a:cs typeface="Courier"/>
              </a:rPr>
              <a:t>#VDC1</a:t>
            </a:r>
          </a:p>
          <a:p>
            <a:r>
              <a:rPr lang="en-US" sz="1200" dirty="0" smtClean="0">
                <a:latin typeface="Courier"/>
                <a:cs typeface="Courier"/>
              </a:rPr>
              <a:t>itd </a:t>
            </a:r>
            <a:r>
              <a:rPr lang="en-US" sz="1200" dirty="0">
                <a:latin typeface="Courier"/>
                <a:cs typeface="Courier"/>
              </a:rPr>
              <a:t>device-group FW_INSIDE</a:t>
            </a:r>
          </a:p>
          <a:p>
            <a:r>
              <a:rPr lang="en-US" sz="1200" b="1" dirty="0" smtClean="0">
                <a:latin typeface="Courier"/>
                <a:cs typeface="Courier"/>
              </a:rPr>
              <a:t>  </a:t>
            </a:r>
            <a:r>
              <a:rPr lang="en-US" sz="1200" i="1" dirty="0" smtClean="0">
                <a:solidFill>
                  <a:srgbClr val="0000FF"/>
                </a:solidFill>
                <a:latin typeface="Courier"/>
                <a:cs typeface="Courier"/>
              </a:rPr>
              <a:t>#Config </a:t>
            </a:r>
            <a:r>
              <a:rPr lang="en-US" sz="1200" i="1" dirty="0">
                <a:solidFill>
                  <a:srgbClr val="0000FF"/>
                </a:solidFill>
                <a:latin typeface="Courier"/>
                <a:cs typeface="Courier"/>
              </a:rPr>
              <a:t>Firewall Inside interfaces as nodes</a:t>
            </a:r>
          </a:p>
          <a:p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dirty="0">
                <a:latin typeface="Courier"/>
                <a:cs typeface="Courier"/>
              </a:rPr>
              <a:t>node ip 10.1.0.111 </a:t>
            </a:r>
          </a:p>
          <a:p>
            <a:r>
              <a:rPr lang="en-US" sz="1200" dirty="0">
                <a:latin typeface="Courier"/>
                <a:cs typeface="Courier"/>
              </a:rPr>
              <a:t> node ip 10.1.0.112 </a:t>
            </a:r>
          </a:p>
          <a:p>
            <a:r>
              <a:rPr lang="en-US" sz="1200" dirty="0">
                <a:latin typeface="Courier"/>
                <a:cs typeface="Courier"/>
              </a:rPr>
              <a:t> node ip 10.1.0.113 </a:t>
            </a:r>
          </a:p>
          <a:p>
            <a:r>
              <a:rPr lang="en-US" sz="1200" dirty="0">
                <a:latin typeface="Courier"/>
                <a:cs typeface="Courier"/>
              </a:rPr>
              <a:t> node ip 10.1.0.114 </a:t>
            </a:r>
          </a:p>
          <a:p>
            <a:r>
              <a:rPr lang="en-US" sz="1200" dirty="0">
                <a:latin typeface="Courier"/>
                <a:cs typeface="Courier"/>
              </a:rPr>
              <a:t> probe icmp frequency 5 timeout 5 retry-count 1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b="1" u="sng" dirty="0" smtClean="0">
                <a:latin typeface="Courier"/>
                <a:cs typeface="Courier"/>
              </a:rPr>
              <a:t>#VDC2</a:t>
            </a:r>
          </a:p>
          <a:p>
            <a:r>
              <a:rPr lang="en-US" sz="1200" dirty="0" smtClean="0">
                <a:latin typeface="Courier"/>
                <a:cs typeface="Courier"/>
              </a:rPr>
              <a:t>itd </a:t>
            </a:r>
            <a:r>
              <a:rPr lang="en-US" sz="1200" dirty="0">
                <a:latin typeface="Courier"/>
                <a:cs typeface="Courier"/>
              </a:rPr>
              <a:t>device-group FW_OUTSIDE</a:t>
            </a:r>
          </a:p>
          <a:p>
            <a:r>
              <a:rPr lang="en-US" sz="1200" i="1" dirty="0" smtClean="0">
                <a:solidFill>
                  <a:srgbClr val="0000FF"/>
                </a:solidFill>
                <a:latin typeface="Courier"/>
                <a:cs typeface="Courier"/>
              </a:rPr>
              <a:t>  #</a:t>
            </a:r>
            <a:r>
              <a:rPr lang="en-US" sz="1200" i="1" dirty="0">
                <a:solidFill>
                  <a:srgbClr val="0000FF"/>
                </a:solidFill>
                <a:latin typeface="Courier"/>
                <a:cs typeface="Courier"/>
              </a:rPr>
              <a:t>Config Firewall Outside interfaces as nodes</a:t>
            </a:r>
          </a:p>
          <a:p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dirty="0">
                <a:latin typeface="Courier"/>
                <a:cs typeface="Courier"/>
              </a:rPr>
              <a:t>node ip 10.0.0.111 </a:t>
            </a:r>
          </a:p>
          <a:p>
            <a:r>
              <a:rPr lang="en-US" sz="1200" dirty="0">
                <a:latin typeface="Courier"/>
                <a:cs typeface="Courier"/>
              </a:rPr>
              <a:t> node ip 10.0.0.112 </a:t>
            </a:r>
          </a:p>
          <a:p>
            <a:r>
              <a:rPr lang="en-US" sz="1200" dirty="0">
                <a:latin typeface="Courier"/>
                <a:cs typeface="Courier"/>
              </a:rPr>
              <a:t> node ip 10.0.0.113 </a:t>
            </a:r>
          </a:p>
          <a:p>
            <a:r>
              <a:rPr lang="en-US" sz="1200" dirty="0">
                <a:latin typeface="Courier"/>
                <a:cs typeface="Courier"/>
              </a:rPr>
              <a:t> node ip 10.0.0.114 </a:t>
            </a:r>
          </a:p>
          <a:p>
            <a:r>
              <a:rPr lang="en-US" sz="1200" dirty="0">
                <a:latin typeface="Courier"/>
                <a:cs typeface="Courier"/>
              </a:rPr>
              <a:t> probe icmp frequency 5 timeout 5 retry-count 1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b="1" dirty="0"/>
              <a:t>Probe Default Values</a:t>
            </a:r>
            <a:br>
              <a:rPr lang="en-US" sz="1200" b="1" dirty="0"/>
            </a:br>
            <a:r>
              <a:rPr lang="en-US" sz="1200" dirty="0"/>
              <a:t>switch(</a:t>
            </a:r>
            <a:r>
              <a:rPr lang="en-US" sz="1200" dirty="0" err="1"/>
              <a:t>config</a:t>
            </a:r>
            <a:r>
              <a:rPr lang="en-US" sz="1200" dirty="0"/>
              <a:t>-device-group)# </a:t>
            </a:r>
            <a:r>
              <a:rPr lang="en-US" sz="1200" b="1" dirty="0"/>
              <a:t>probe</a:t>
            </a:r>
            <a:r>
              <a:rPr lang="en-US" sz="1200" dirty="0"/>
              <a:t> </a:t>
            </a:r>
            <a:r>
              <a:rPr lang="en-US" sz="1200" b="1" dirty="0" err="1"/>
              <a:t>icmp</a:t>
            </a:r>
            <a:r>
              <a:rPr lang="en-US" sz="1200" b="1" dirty="0"/>
              <a:t> frequency</a:t>
            </a:r>
            <a:r>
              <a:rPr lang="en-US" sz="1200" dirty="0"/>
              <a:t> </a:t>
            </a:r>
            <a:r>
              <a:rPr lang="en-US" sz="1200" i="1" dirty="0"/>
              <a:t>10 </a:t>
            </a:r>
            <a:r>
              <a:rPr lang="en-US" sz="1200" b="1" dirty="0"/>
              <a:t>retry-down-count</a:t>
            </a:r>
            <a:r>
              <a:rPr lang="en-US" sz="1200" dirty="0"/>
              <a:t>  1 </a:t>
            </a:r>
            <a:r>
              <a:rPr lang="en-US" sz="1200" b="1" dirty="0"/>
              <a:t>retry-up-count 1 </a:t>
            </a:r>
            <a:r>
              <a:rPr lang="en-US" sz="1200" dirty="0"/>
              <a:t> </a:t>
            </a:r>
            <a:r>
              <a:rPr lang="en-US" sz="1200" b="1" dirty="0"/>
              <a:t>timeout</a:t>
            </a:r>
            <a:r>
              <a:rPr lang="en-US" sz="1200" dirty="0"/>
              <a:t> </a:t>
            </a:r>
            <a:r>
              <a:rPr lang="en-US" sz="1200" i="1" dirty="0"/>
              <a:t>5</a:t>
            </a:r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latin typeface="Arial"/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23554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1938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</a:t>
            </a:r>
            <a:r>
              <a:rPr lang="en-US" dirty="0" smtClean="0"/>
              <a:t>.  Configure Mandatory ITD </a:t>
            </a:r>
            <a:r>
              <a:rPr lang="en-US" dirty="0"/>
              <a:t>Service Processes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8700" y="1608754"/>
            <a:ext cx="7531100" cy="5078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latin typeface="Courier"/>
                <a:cs typeface="Courier"/>
              </a:rPr>
              <a:t>#VDC1</a:t>
            </a:r>
          </a:p>
          <a:p>
            <a:r>
              <a:rPr lang="en-US" sz="1200" dirty="0" err="1" smtClean="0">
                <a:latin typeface="Courier"/>
                <a:cs typeface="Courier"/>
              </a:rPr>
              <a:t>itd</a:t>
            </a:r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dirty="0">
                <a:latin typeface="Courier"/>
                <a:cs typeface="Courier"/>
              </a:rPr>
              <a:t>INSIDE</a:t>
            </a:r>
          </a:p>
          <a:p>
            <a:r>
              <a:rPr lang="en-US" sz="1200" dirty="0">
                <a:latin typeface="Courier"/>
                <a:cs typeface="Courier"/>
              </a:rPr>
              <a:t> device-group </a:t>
            </a:r>
            <a:r>
              <a:rPr lang="en-US" sz="1200" dirty="0" smtClean="0">
                <a:latin typeface="Courier"/>
                <a:cs typeface="Courier"/>
              </a:rPr>
              <a:t>FW_INSIDE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i="1" dirty="0" smtClean="0">
                <a:latin typeface="Lantinghei TC Extralight"/>
                <a:cs typeface="Lantinghei TC Extralight"/>
              </a:rPr>
              <a:t> 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#binds inside firewall interfaces to process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 ingress </a:t>
            </a:r>
            <a:r>
              <a:rPr lang="en-US" sz="1200" dirty="0">
                <a:latin typeface="Courier"/>
                <a:cs typeface="Courier"/>
              </a:rPr>
              <a:t>interface Vlan1101 </a:t>
            </a:r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#applies ITD route-map to Vlan1101 interface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failaction node reassign </a:t>
            </a:r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#dictates to use the next available Active FW if a FW goes offline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load-balance </a:t>
            </a:r>
            <a:r>
              <a:rPr lang="en-US" sz="1200" dirty="0">
                <a:latin typeface="Courier"/>
                <a:cs typeface="Courier"/>
              </a:rPr>
              <a:t>method </a:t>
            </a:r>
            <a:r>
              <a:rPr lang="en-US" sz="1200" b="1" dirty="0" err="1" smtClean="0">
                <a:latin typeface="Courier"/>
                <a:cs typeface="Courier"/>
              </a:rPr>
              <a:t>src</a:t>
            </a:r>
            <a:r>
              <a:rPr lang="en-US" sz="1200" b="1" dirty="0" smtClean="0">
                <a:latin typeface="Courier"/>
                <a:cs typeface="Courier"/>
              </a:rPr>
              <a:t> </a:t>
            </a:r>
            <a:r>
              <a:rPr lang="en-US" sz="1200" b="1" dirty="0" err="1">
                <a:latin typeface="Courier"/>
                <a:cs typeface="Courier"/>
              </a:rPr>
              <a:t>ip</a:t>
            </a:r>
            <a:r>
              <a:rPr lang="en-US" sz="1200" b="1" dirty="0">
                <a:latin typeface="Courier"/>
                <a:cs typeface="Courier"/>
              </a:rPr>
              <a:t> </a:t>
            </a:r>
            <a:endParaRPr lang="en-US" sz="1200" b="1" dirty="0" smtClean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  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#distributes traffic into 16 buckets</a:t>
            </a:r>
          </a:p>
          <a:p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 	 #</a:t>
            </a:r>
            <a:r>
              <a:rPr lang="en-US" sz="1200" i="1" dirty="0">
                <a:solidFill>
                  <a:srgbClr val="0000FF"/>
                </a:solidFill>
                <a:latin typeface="Lantinghei TC Extralight"/>
                <a:cs typeface="Lantinghei TC Extralight"/>
              </a:rPr>
              <a:t>load balances traffic applicable in buckets to firewalls based on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source-IP address (default)</a:t>
            </a:r>
            <a:r>
              <a:rPr lang="en-US" sz="1200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. </a:t>
            </a:r>
            <a:endParaRPr lang="en-US" sz="1200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smtClean="0">
                <a:latin typeface="Courier"/>
                <a:cs typeface="Courier"/>
              </a:rPr>
              <a:t>peer </a:t>
            </a:r>
            <a:r>
              <a:rPr lang="en-US" sz="1200" dirty="0" err="1" smtClean="0">
                <a:latin typeface="Courier"/>
                <a:cs typeface="Courier"/>
              </a:rPr>
              <a:t>vdc</a:t>
            </a:r>
            <a:r>
              <a:rPr lang="en-US" sz="1200" dirty="0" smtClean="0">
                <a:latin typeface="Courier"/>
                <a:cs typeface="Courier"/>
              </a:rPr>
              <a:t> VDC2</a:t>
            </a:r>
          </a:p>
          <a:p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	#enables awareness of ITD process in peer VDC for sandwich mode. If a device is connected to both VDCs (2 arm) and all links of the arm connected to the peer fails, then locally connected links will also be disabled to prevent </a:t>
            </a:r>
            <a:r>
              <a:rPr lang="en-US" sz="1200" i="1" dirty="0" err="1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blackholing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 of traffic.</a:t>
            </a:r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no </a:t>
            </a:r>
            <a:r>
              <a:rPr lang="en-US" sz="1200" dirty="0">
                <a:latin typeface="Courier"/>
                <a:cs typeface="Courier"/>
              </a:rPr>
              <a:t>shut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b="1" u="sng" dirty="0">
                <a:latin typeface="Courier"/>
                <a:cs typeface="Courier"/>
              </a:rPr>
              <a:t>#</a:t>
            </a:r>
            <a:r>
              <a:rPr lang="en-US" sz="1200" b="1" u="sng" dirty="0" smtClean="0">
                <a:latin typeface="Courier"/>
                <a:cs typeface="Courier"/>
              </a:rPr>
              <a:t>VDC2</a:t>
            </a:r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itd </a:t>
            </a:r>
            <a:r>
              <a:rPr lang="en-US" sz="1200" dirty="0">
                <a:latin typeface="Courier"/>
                <a:cs typeface="Courier"/>
              </a:rPr>
              <a:t>OUTSIDE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device</a:t>
            </a:r>
            <a:r>
              <a:rPr lang="en-US" sz="1200" dirty="0">
                <a:latin typeface="Courier"/>
                <a:cs typeface="Courier"/>
              </a:rPr>
              <a:t>-group FW_OUTSIDE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 ingress </a:t>
            </a:r>
            <a:r>
              <a:rPr lang="en-US" sz="1200" dirty="0">
                <a:latin typeface="Courier"/>
                <a:cs typeface="Courier"/>
              </a:rPr>
              <a:t>interface Vlan1100 </a:t>
            </a:r>
          </a:p>
          <a:p>
            <a:r>
              <a:rPr lang="en-US" sz="1200" dirty="0">
                <a:latin typeface="Courier"/>
                <a:cs typeface="Courier"/>
              </a:rPr>
              <a:t> failaction node reassign 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load-balance </a:t>
            </a:r>
            <a:r>
              <a:rPr lang="en-US" sz="1200" dirty="0">
                <a:latin typeface="Courier"/>
                <a:cs typeface="Courier"/>
              </a:rPr>
              <a:t>method </a:t>
            </a:r>
            <a:r>
              <a:rPr lang="en-US" sz="1200" b="1" dirty="0" smtClean="0">
                <a:latin typeface="Courier"/>
                <a:cs typeface="Courier"/>
              </a:rPr>
              <a:t>dst </a:t>
            </a:r>
            <a:r>
              <a:rPr lang="en-US" sz="1200" b="1" dirty="0" err="1" smtClean="0">
                <a:latin typeface="Courier"/>
                <a:cs typeface="Courier"/>
              </a:rPr>
              <a:t>ip</a:t>
            </a:r>
            <a:r>
              <a:rPr lang="en-US" sz="1200" b="1" dirty="0" smtClean="0">
                <a:latin typeface="Courier"/>
                <a:cs typeface="Courier"/>
              </a:rPr>
              <a:t> </a:t>
            </a:r>
          </a:p>
          <a:p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	#load balances traffic applicable in buckets to firewalls based on destination. Default is src-ip (itd INSIDE) </a:t>
            </a:r>
            <a:endParaRPr lang="en-US" sz="1200" i="1" dirty="0"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peer </a:t>
            </a:r>
            <a:r>
              <a:rPr lang="en-US" sz="1200" dirty="0" err="1">
                <a:latin typeface="Courier"/>
                <a:cs typeface="Courier"/>
              </a:rPr>
              <a:t>vdc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VDC1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 no </a:t>
            </a:r>
            <a:r>
              <a:rPr lang="en-US" sz="1200" dirty="0">
                <a:latin typeface="Courier"/>
                <a:cs typeface="Courier"/>
              </a:rPr>
              <a:t>shut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latin typeface="Arial"/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09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1938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10.  Configure </a:t>
            </a:r>
            <a:r>
              <a:rPr lang="en-US" dirty="0"/>
              <a:t>o</a:t>
            </a:r>
            <a:r>
              <a:rPr lang="en-US" dirty="0" smtClean="0"/>
              <a:t>ptional ITD features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8700" y="1791732"/>
            <a:ext cx="7531100" cy="3416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"/>
                <a:cs typeface="Courier"/>
              </a:rPr>
              <a:t>N7K-1(</a:t>
            </a:r>
            <a:r>
              <a:rPr lang="en-US" sz="1200" dirty="0" err="1">
                <a:latin typeface="Courier"/>
                <a:cs typeface="Courier"/>
              </a:rPr>
              <a:t>config</a:t>
            </a:r>
            <a:r>
              <a:rPr lang="en-US" sz="1200" dirty="0">
                <a:latin typeface="Courier"/>
                <a:cs typeface="Courier"/>
              </a:rPr>
              <a:t>)# </a:t>
            </a:r>
            <a:r>
              <a:rPr lang="en-US" sz="1200" dirty="0" err="1">
                <a:latin typeface="Courier"/>
                <a:cs typeface="Courier"/>
              </a:rPr>
              <a:t>itd</a:t>
            </a:r>
            <a:r>
              <a:rPr lang="en-US" sz="1200" dirty="0">
                <a:latin typeface="Courier"/>
                <a:cs typeface="Courier"/>
              </a:rPr>
              <a:t> INSIDE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N7K</a:t>
            </a:r>
            <a:r>
              <a:rPr lang="en-US" sz="1200" dirty="0">
                <a:latin typeface="Courier"/>
                <a:cs typeface="Courier"/>
              </a:rPr>
              <a:t>-1(</a:t>
            </a:r>
            <a:r>
              <a:rPr lang="en-US" sz="1200" dirty="0" err="1">
                <a:latin typeface="Courier"/>
                <a:cs typeface="Courier"/>
              </a:rPr>
              <a:t>config-itd</a:t>
            </a:r>
            <a:r>
              <a:rPr lang="en-US" sz="1200" dirty="0">
                <a:latin typeface="Courier"/>
                <a:cs typeface="Courier"/>
              </a:rPr>
              <a:t>)# ?</a:t>
            </a:r>
          </a:p>
          <a:p>
            <a:r>
              <a:rPr lang="en-US" sz="1200" dirty="0">
                <a:latin typeface="Courier"/>
                <a:cs typeface="Courier"/>
              </a:rPr>
              <a:t>  access-list   ITD access-list </a:t>
            </a:r>
            <a:r>
              <a:rPr lang="en-US" sz="1200" dirty="0" smtClean="0">
                <a:latin typeface="Courier"/>
                <a:cs typeface="Courier"/>
              </a:rPr>
              <a:t>name   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##Traffic to include in LB Profile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device-group  ITD device </a:t>
            </a:r>
            <a:r>
              <a:rPr lang="en-US" sz="1200" dirty="0" smtClean="0">
                <a:latin typeface="Courier"/>
                <a:cs typeface="Courier"/>
              </a:rPr>
              <a:t>group   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exclude       ACL to exclude from </a:t>
            </a:r>
            <a:r>
              <a:rPr lang="en-US" sz="1200" dirty="0" smtClean="0">
                <a:latin typeface="Courier"/>
                <a:cs typeface="Courier"/>
              </a:rPr>
              <a:t>redirection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##Traffic to exclude from LB Profile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failaction</a:t>
            </a:r>
            <a:r>
              <a:rPr lang="en-US" sz="1200" dirty="0">
                <a:latin typeface="Courier"/>
                <a:cs typeface="Courier"/>
              </a:rPr>
              <a:t>    ITD </a:t>
            </a:r>
            <a:r>
              <a:rPr lang="en-US" sz="1200" dirty="0" err="1">
                <a:latin typeface="Courier"/>
                <a:cs typeface="Courier"/>
              </a:rPr>
              <a:t>failaction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ingress       ITD ingress interface</a:t>
            </a:r>
          </a:p>
          <a:p>
            <a:r>
              <a:rPr lang="en-US" sz="1200" dirty="0">
                <a:latin typeface="Courier"/>
                <a:cs typeface="Courier"/>
              </a:rPr>
              <a:t>  load-balance  ITD </a:t>
            </a:r>
            <a:r>
              <a:rPr lang="en-US" sz="1200" dirty="0" err="1" smtClean="0">
                <a:latin typeface="Courier"/>
                <a:cs typeface="Courier"/>
              </a:rPr>
              <a:t>Loadbalance</a:t>
            </a:r>
            <a:r>
              <a:rPr lang="en-US" sz="1200" dirty="0" smtClean="0">
                <a:latin typeface="Courier"/>
                <a:cs typeface="Courier"/>
              </a:rPr>
              <a:t> 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##Configures bucket allocation, mask position, or </a:t>
            </a:r>
            <a:r>
              <a:rPr lang="en-US" sz="1200" i="1" dirty="0" err="1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Src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/</a:t>
            </a:r>
            <a:r>
              <a:rPr lang="en-US" sz="1200" i="1" dirty="0" err="1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Dst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 LB Method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nat</a:t>
            </a:r>
            <a:r>
              <a:rPr lang="en-US" sz="1200" dirty="0">
                <a:latin typeface="Courier"/>
                <a:cs typeface="Courier"/>
              </a:rPr>
              <a:t>           Network Address </a:t>
            </a:r>
            <a:r>
              <a:rPr lang="en-US" sz="1200" dirty="0" smtClean="0">
                <a:latin typeface="Courier"/>
                <a:cs typeface="Courier"/>
              </a:rPr>
              <a:t>Translation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##Enables NAT Based ITD instead of PBR based (default)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no            Negate a command or set its defaults</a:t>
            </a:r>
          </a:p>
          <a:p>
            <a:r>
              <a:rPr lang="en-US" sz="1200" dirty="0">
                <a:latin typeface="Courier"/>
                <a:cs typeface="Courier"/>
              </a:rPr>
              <a:t>  peer          Peer cli for sandwich mode failure </a:t>
            </a:r>
            <a:r>
              <a:rPr lang="en-US" sz="1200" dirty="0" smtClean="0">
                <a:latin typeface="Courier"/>
                <a:cs typeface="Courier"/>
              </a:rPr>
              <a:t>notification </a:t>
            </a:r>
            <a:r>
              <a:rPr lang="en-US" sz="1200" i="1" dirty="0">
                <a:solidFill>
                  <a:srgbClr val="0000FF"/>
                </a:solidFill>
                <a:latin typeface="Lantinghei TC Extralight"/>
                <a:cs typeface="Lantinghei TC Extralight"/>
              </a:rPr>
              <a:t>##Enables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awareness of ITD process state in another VDC (used for 2-Arm/Sandwich ITD configurations)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shutdown      </a:t>
            </a:r>
          </a:p>
          <a:p>
            <a:r>
              <a:rPr lang="en-US" sz="1200" dirty="0" smtClean="0">
                <a:latin typeface="Courier"/>
                <a:cs typeface="Courier"/>
              </a:rPr>
              <a:t>  virtual       </a:t>
            </a:r>
            <a:r>
              <a:rPr lang="en-US" sz="1200" dirty="0">
                <a:latin typeface="Courier"/>
                <a:cs typeface="Courier"/>
              </a:rPr>
              <a:t>ITD virtual </a:t>
            </a:r>
            <a:r>
              <a:rPr lang="en-US" sz="1200" dirty="0" err="1">
                <a:latin typeface="Courier"/>
                <a:cs typeface="Courier"/>
              </a:rPr>
              <a:t>ip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configuration 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##Global and Device-group specific VIP configuration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vrf</a:t>
            </a:r>
            <a:r>
              <a:rPr lang="en-US" sz="1200" dirty="0">
                <a:latin typeface="Courier"/>
                <a:cs typeface="Courier"/>
              </a:rPr>
              <a:t>           ITD service </a:t>
            </a:r>
            <a:r>
              <a:rPr lang="en-US" sz="1200" dirty="0" err="1" smtClean="0">
                <a:latin typeface="Courier"/>
                <a:cs typeface="Courier"/>
              </a:rPr>
              <a:t>vrf</a:t>
            </a:r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latin typeface="Arial"/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719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latin typeface="Arial"/>
                <a:cs typeface="Arial"/>
              </a:rPr>
              <a:t>Configuration Steps – ASA Firewall</a:t>
            </a:r>
            <a:endParaRPr lang="en-US" sz="32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8000" y="1230531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ASA Basic Configuration: There is nothing ITD specific about configuring the ASA for ITD. The following interface configuration is used with this topology.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981200"/>
            <a:ext cx="4216400" cy="3231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!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TenGigabitEthernet0/</a:t>
            </a:r>
            <a:r>
              <a:rPr lang="en-US" sz="1200" dirty="0" smtClean="0">
                <a:latin typeface="Courier"/>
                <a:cs typeface="Courier"/>
              </a:rPr>
              <a:t>6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description INSIDE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 nameif </a:t>
            </a:r>
            <a:r>
              <a:rPr lang="en-US" sz="1200" dirty="0">
                <a:latin typeface="Courier"/>
                <a:cs typeface="Courier"/>
              </a:rPr>
              <a:t>inside</a:t>
            </a:r>
          </a:p>
          <a:p>
            <a:r>
              <a:rPr lang="en-US" sz="1200" dirty="0">
                <a:latin typeface="Courier"/>
                <a:cs typeface="Courier"/>
              </a:rPr>
              <a:t> security-level 100</a:t>
            </a:r>
          </a:p>
          <a:p>
            <a:r>
              <a:rPr lang="en-US" sz="1200" dirty="0">
                <a:latin typeface="Courier"/>
                <a:cs typeface="Courier"/>
              </a:rPr>
              <a:t> ip address 10.1.0.111 255.255.255.0 </a:t>
            </a:r>
          </a:p>
          <a:p>
            <a:r>
              <a:rPr lang="en-US" sz="1200" dirty="0" smtClean="0">
                <a:latin typeface="Courier"/>
                <a:cs typeface="Courier"/>
              </a:rPr>
              <a:t>!</a:t>
            </a:r>
          </a:p>
          <a:p>
            <a:r>
              <a:rPr lang="en-US" sz="1200" dirty="0">
                <a:latin typeface="Courier"/>
                <a:cs typeface="Courier"/>
              </a:rPr>
              <a:t>!</a:t>
            </a:r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TenGigabitEthernet0/8</a:t>
            </a:r>
          </a:p>
          <a:p>
            <a:r>
              <a:rPr lang="en-US" sz="1200" dirty="0">
                <a:latin typeface="Courier"/>
                <a:cs typeface="Courier"/>
              </a:rPr>
              <a:t>description OUTSIDE</a:t>
            </a:r>
          </a:p>
          <a:p>
            <a:r>
              <a:rPr lang="en-US" sz="1200" dirty="0">
                <a:latin typeface="Courier"/>
                <a:cs typeface="Courier"/>
              </a:rPr>
              <a:t> nameif outside</a:t>
            </a:r>
          </a:p>
          <a:p>
            <a:r>
              <a:rPr lang="en-US" sz="1200" dirty="0">
                <a:latin typeface="Courier"/>
                <a:cs typeface="Courier"/>
              </a:rPr>
              <a:t> security-level 100</a:t>
            </a:r>
          </a:p>
          <a:p>
            <a:r>
              <a:rPr lang="en-US" sz="1200" dirty="0">
                <a:latin typeface="Courier"/>
                <a:cs typeface="Courier"/>
              </a:rPr>
              <a:t> ip address 10.0.0.111 255.255.255.0 </a:t>
            </a:r>
          </a:p>
          <a:p>
            <a:r>
              <a:rPr lang="en-US" sz="1200" dirty="0" smtClean="0">
                <a:latin typeface="Courier"/>
                <a:cs typeface="Courier"/>
              </a:rPr>
              <a:t>!</a:t>
            </a:r>
          </a:p>
          <a:p>
            <a:r>
              <a:rPr lang="en-US" sz="1200" dirty="0">
                <a:latin typeface="Courier"/>
                <a:cs typeface="Courier"/>
              </a:rPr>
              <a:t>same-security-traffic permit </a:t>
            </a:r>
            <a:r>
              <a:rPr lang="en-US" sz="1200" dirty="0" smtClean="0">
                <a:latin typeface="Courier"/>
                <a:cs typeface="Courier"/>
              </a:rPr>
              <a:t>inter-interface</a:t>
            </a:r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0" y="2171700"/>
            <a:ext cx="3136900" cy="34163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Courier"/>
                <a:cs typeface="Courier"/>
              </a:rPr>
              <a:t>INSIDE and OUTSIDE interface configuration on ASA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Repeat on each ASA-1, ASA-2, ASA-3, ASA-4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Configure different IP address for INSIDE and OUTSIDE interface on all Firewalls.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b="1" dirty="0" smtClean="0"/>
              <a:t>Note: </a:t>
            </a:r>
            <a:r>
              <a:rPr lang="en-US" sz="1200" dirty="0"/>
              <a:t>I</a:t>
            </a:r>
            <a:r>
              <a:rPr lang="en-US" sz="1200" dirty="0" smtClean="0"/>
              <a:t>f security levels are the same for inside and outside interfaces, </a:t>
            </a:r>
            <a:r>
              <a:rPr lang="en-US" sz="1200" dirty="0"/>
              <a:t>‘same-security-traffic permit’ command </a:t>
            </a:r>
            <a:r>
              <a:rPr lang="en-US" sz="1200" dirty="0" smtClean="0"/>
              <a:t> can be configured.</a:t>
            </a:r>
          </a:p>
          <a:p>
            <a:endParaRPr lang="en-US" sz="1200" dirty="0"/>
          </a:p>
          <a:p>
            <a:r>
              <a:rPr lang="en-US" sz="1200" dirty="0"/>
              <a:t>I</a:t>
            </a:r>
            <a:r>
              <a:rPr lang="en-US" sz="1200" dirty="0" smtClean="0"/>
              <a:t>f </a:t>
            </a:r>
            <a:r>
              <a:rPr lang="en-US" sz="1200" dirty="0"/>
              <a:t>varying security levels are </a:t>
            </a:r>
            <a:r>
              <a:rPr lang="en-US" sz="1200" dirty="0" smtClean="0"/>
              <a:t>used, ensure appropriate ACLs are configured.</a:t>
            </a:r>
            <a:r>
              <a:rPr lang="en-US" sz="1200" dirty="0"/>
              <a:t> </a:t>
            </a:r>
            <a:endParaRPr lang="en-US" sz="12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3174617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86868" y="25908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 smtClean="0">
                <a:solidFill>
                  <a:schemeClr val="accent1"/>
                </a:solidFill>
                <a:cs typeface="Arial"/>
              </a:rPr>
              <a:t>ITD +ASA Cluster with </a:t>
            </a:r>
            <a:r>
              <a:rPr lang="en-US" sz="3600" dirty="0">
                <a:solidFill>
                  <a:schemeClr val="accent1"/>
                </a:solidFill>
                <a:cs typeface="Arial"/>
              </a:rPr>
              <a:t>d</a:t>
            </a:r>
            <a:r>
              <a:rPr lang="en-US" sz="3600" dirty="0" smtClean="0">
                <a:solidFill>
                  <a:schemeClr val="accent1"/>
                </a:solidFill>
                <a:cs typeface="Arial"/>
              </a:rPr>
              <a:t>ual VDC + vPC </a:t>
            </a:r>
          </a:p>
          <a:p>
            <a:pPr>
              <a:defRPr/>
            </a:pPr>
            <a:r>
              <a:rPr lang="en-US" sz="3600" dirty="0" smtClean="0">
                <a:solidFill>
                  <a:schemeClr val="accent1"/>
                </a:solidFill>
                <a:cs typeface="Arial"/>
              </a:rPr>
              <a:t>Sandwich Topology</a:t>
            </a:r>
            <a:endParaRPr lang="en-US" sz="36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39268" y="39116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000" dirty="0" smtClean="0">
                <a:solidFill>
                  <a:schemeClr val="accent1"/>
                </a:solidFill>
                <a:cs typeface="Arial"/>
              </a:rPr>
              <a:t>Physical separation of traffic using separate ASA interfaces for Inside and Outside networks.</a:t>
            </a:r>
            <a:endParaRPr lang="en-US" sz="20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291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Line 2"/>
          <p:cNvSpPr>
            <a:spLocks noChangeShapeType="1"/>
          </p:cNvSpPr>
          <p:nvPr/>
        </p:nvSpPr>
        <p:spPr bwMode="auto">
          <a:xfrm>
            <a:off x="6597264" y="1444254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2" name="Line 2"/>
          <p:cNvSpPr>
            <a:spLocks noChangeShapeType="1"/>
          </p:cNvSpPr>
          <p:nvPr/>
        </p:nvSpPr>
        <p:spPr bwMode="auto">
          <a:xfrm>
            <a:off x="6508364" y="1444250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1" name="Line 2"/>
          <p:cNvSpPr>
            <a:spLocks noChangeShapeType="1"/>
          </p:cNvSpPr>
          <p:nvPr/>
        </p:nvSpPr>
        <p:spPr bwMode="auto">
          <a:xfrm>
            <a:off x="2785384" y="1470112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5" name="Line 2"/>
          <p:cNvSpPr>
            <a:spLocks noChangeShapeType="1"/>
          </p:cNvSpPr>
          <p:nvPr/>
        </p:nvSpPr>
        <p:spPr bwMode="auto">
          <a:xfrm>
            <a:off x="2680708" y="1479752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50" name="Picture 14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152" y="1142877"/>
            <a:ext cx="4524259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5" name="Straight Connector 104"/>
          <p:cNvCxnSpPr>
            <a:endCxn id="173" idx="0"/>
          </p:cNvCxnSpPr>
          <p:nvPr/>
        </p:nvCxnSpPr>
        <p:spPr>
          <a:xfrm flipH="1">
            <a:off x="5897659" y="3136915"/>
            <a:ext cx="457428" cy="2928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/>
          <p:cNvCxnSpPr/>
          <p:nvPr/>
        </p:nvCxnSpPr>
        <p:spPr>
          <a:xfrm flipV="1">
            <a:off x="2821758" y="3884085"/>
            <a:ext cx="665339" cy="72238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endCxn id="172" idx="2"/>
          </p:cNvCxnSpPr>
          <p:nvPr/>
        </p:nvCxnSpPr>
        <p:spPr>
          <a:xfrm flipH="1" flipV="1">
            <a:off x="5073304" y="3917491"/>
            <a:ext cx="1419994" cy="729497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171" idx="0"/>
          </p:cNvCxnSpPr>
          <p:nvPr/>
        </p:nvCxnSpPr>
        <p:spPr>
          <a:xfrm>
            <a:off x="2840374" y="3136915"/>
            <a:ext cx="1475218" cy="2928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5817615" y="3917490"/>
            <a:ext cx="619892" cy="725859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785384" y="3460432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642190" y="3460432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30722" y="3460432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ASA3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240918" y="3454880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ASA4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2840374" y="3602639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.111</a:t>
            </a:r>
          </a:p>
        </p:txBody>
      </p:sp>
      <p:cxnSp>
        <p:nvCxnSpPr>
          <p:cNvPr id="77" name="Straight Connector 76"/>
          <p:cNvCxnSpPr>
            <a:stCxn id="173" idx="0"/>
          </p:cNvCxnSpPr>
          <p:nvPr/>
        </p:nvCxnSpPr>
        <p:spPr>
          <a:xfrm flipH="1" flipV="1">
            <a:off x="3015770" y="3122988"/>
            <a:ext cx="2881889" cy="30682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2821758" y="3884085"/>
            <a:ext cx="1486009" cy="687454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endCxn id="170" idx="0"/>
          </p:cNvCxnSpPr>
          <p:nvPr/>
        </p:nvCxnSpPr>
        <p:spPr>
          <a:xfrm>
            <a:off x="2821758" y="3066471"/>
            <a:ext cx="680895" cy="3633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itle 1"/>
          <p:cNvSpPr txBox="1">
            <a:spLocks/>
          </p:cNvSpPr>
          <p:nvPr/>
        </p:nvSpPr>
        <p:spPr>
          <a:xfrm>
            <a:off x="186868" y="3556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 smtClean="0">
                <a:solidFill>
                  <a:schemeClr val="accent1"/>
                </a:solidFill>
                <a:cs typeface="Arial"/>
              </a:rPr>
              <a:t>L3 Cluster + VPC + Dual VDC Sandwich</a:t>
            </a:r>
          </a:p>
          <a:p>
            <a:pPr algn="l">
              <a:defRPr/>
            </a:pPr>
            <a:r>
              <a:rPr lang="en-US" sz="2000" b="1" i="1" dirty="0" smtClean="0">
                <a:cs typeface="Arial"/>
              </a:rPr>
              <a:t>           NXOS GBR 7.2 L3 Over VPC</a:t>
            </a:r>
            <a:endParaRPr lang="en-US" sz="2000" b="1" i="1" dirty="0">
              <a:cs typeface="Arial"/>
            </a:endParaRPr>
          </a:p>
        </p:txBody>
      </p:sp>
      <p:sp>
        <p:nvSpPr>
          <p:cNvPr id="93" name="Line 6"/>
          <p:cNvSpPr>
            <a:spLocks noChangeShapeType="1"/>
          </p:cNvSpPr>
          <p:nvPr/>
        </p:nvSpPr>
        <p:spPr bwMode="auto">
          <a:xfrm flipH="1" flipV="1">
            <a:off x="3026411" y="5184337"/>
            <a:ext cx="3371717" cy="0"/>
          </a:xfrm>
          <a:prstGeom prst="line">
            <a:avLst/>
          </a:prstGeom>
          <a:noFill/>
          <a:ln w="38100" cmpd="sng">
            <a:solidFill>
              <a:schemeClr val="tx1">
                <a:lumMod val="65000"/>
                <a:lumOff val="35000"/>
              </a:schemeClr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7" name="Line 6"/>
          <p:cNvSpPr>
            <a:spLocks noChangeShapeType="1"/>
          </p:cNvSpPr>
          <p:nvPr/>
        </p:nvSpPr>
        <p:spPr bwMode="auto">
          <a:xfrm flipH="1" flipV="1">
            <a:off x="2983369" y="5148827"/>
            <a:ext cx="3371717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3158264" y="5218374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Sw1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DC1-N7K-7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265828" y="5225653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Sw2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DC1-N7K-8</a:t>
            </a:r>
          </a:p>
        </p:txBody>
      </p:sp>
      <p:cxnSp>
        <p:nvCxnSpPr>
          <p:cNvPr id="74" name="Straight Connector 73"/>
          <p:cNvCxnSpPr/>
          <p:nvPr/>
        </p:nvCxnSpPr>
        <p:spPr>
          <a:xfrm flipH="1" flipV="1">
            <a:off x="3454542" y="3917491"/>
            <a:ext cx="3030453" cy="725858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endCxn id="171" idx="0"/>
          </p:cNvCxnSpPr>
          <p:nvPr/>
        </p:nvCxnSpPr>
        <p:spPr>
          <a:xfrm flipH="1">
            <a:off x="4315592" y="3081244"/>
            <a:ext cx="2069298" cy="34856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endCxn id="172" idx="0"/>
          </p:cNvCxnSpPr>
          <p:nvPr/>
        </p:nvCxnSpPr>
        <p:spPr>
          <a:xfrm>
            <a:off x="2897748" y="3136915"/>
            <a:ext cx="2175556" cy="2928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endCxn id="172" idx="2"/>
          </p:cNvCxnSpPr>
          <p:nvPr/>
        </p:nvCxnSpPr>
        <p:spPr>
          <a:xfrm flipV="1">
            <a:off x="2680708" y="3917491"/>
            <a:ext cx="2392596" cy="729497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endCxn id="130" idx="2"/>
          </p:cNvCxnSpPr>
          <p:nvPr/>
        </p:nvCxnSpPr>
        <p:spPr>
          <a:xfrm flipV="1">
            <a:off x="3056214" y="3917491"/>
            <a:ext cx="2841445" cy="654048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stCxn id="172" idx="0"/>
          </p:cNvCxnSpPr>
          <p:nvPr/>
        </p:nvCxnSpPr>
        <p:spPr>
          <a:xfrm flipV="1">
            <a:off x="5073304" y="3125650"/>
            <a:ext cx="1313655" cy="30416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>
            <a:endCxn id="170" idx="0"/>
          </p:cNvCxnSpPr>
          <p:nvPr/>
        </p:nvCxnSpPr>
        <p:spPr>
          <a:xfrm flipH="1">
            <a:off x="3502653" y="3066471"/>
            <a:ext cx="2754548" cy="3633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 flipH="1" flipV="1">
            <a:off x="4267117" y="3894819"/>
            <a:ext cx="2119842" cy="711646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TextBox 117"/>
          <p:cNvSpPr txBox="1"/>
          <p:nvPr/>
        </p:nvSpPr>
        <p:spPr>
          <a:xfrm>
            <a:off x="3642190" y="3598925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.112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382475" y="3598925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.113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5265828" y="3602639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.114</a:t>
            </a:r>
          </a:p>
        </p:txBody>
      </p:sp>
      <p:pic>
        <p:nvPicPr>
          <p:cNvPr id="127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813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72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250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819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7" name="Rounded Rectangle 146"/>
          <p:cNvSpPr/>
          <p:nvPr/>
        </p:nvSpPr>
        <p:spPr>
          <a:xfrm>
            <a:off x="511980" y="3332832"/>
            <a:ext cx="1687801" cy="909777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r"/>
            <a:r>
              <a:rPr lang="en-US" sz="800" dirty="0">
                <a:latin typeface="Lantinghei TC Demibold"/>
                <a:cs typeface="Lantinghei TC Demibold"/>
              </a:rPr>
              <a:t/>
            </a:r>
            <a:br>
              <a:rPr lang="en-US" sz="800" dirty="0"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VLAN 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10.0.0.17</a:t>
            </a:r>
            <a:b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FW_OUTSIDE</a:t>
            </a:r>
          </a:p>
          <a:p>
            <a:pPr algn="r"/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VLAN 101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10.1.0.17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52" name="Rounded Rectangle 151"/>
          <p:cNvSpPr/>
          <p:nvPr/>
        </p:nvSpPr>
        <p:spPr>
          <a:xfrm>
            <a:off x="7100237" y="1142878"/>
            <a:ext cx="1858802" cy="1714305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b="1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Outside 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Port-Channel 21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VLAN 100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Outside</a:t>
            </a:r>
          </a:p>
          <a:p>
            <a:pPr algn="ctr"/>
            <a:r>
              <a:rPr lang="en-US" sz="800" dirty="0">
                <a:solidFill>
                  <a:srgbClr val="000000"/>
                </a:solidFill>
                <a:latin typeface="Lantinghei TC Demibold"/>
                <a:cs typeface="Lantinghei TC Demibold"/>
              </a:rPr>
              <a:t>10.0.0.111 – 114/</a:t>
            </a:r>
            <a:r>
              <a:rPr lang="en-US" sz="800" dirty="0" smtClean="0">
                <a:solidFill>
                  <a:srgbClr val="000000"/>
                </a:solidFill>
                <a:latin typeface="Lantinghei TC Demibold"/>
                <a:cs typeface="Lantinghei TC Demibold"/>
              </a:rPr>
              <a:t>24</a:t>
            </a:r>
          </a:p>
          <a:p>
            <a:pPr algn="ctr"/>
            <a:endParaRPr lang="en-US" sz="800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Inside</a:t>
            </a: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Port-Channel 11</a:t>
            </a: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VLAN 101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>
                <a:solidFill>
                  <a:srgbClr val="000000"/>
                </a:solidFill>
                <a:latin typeface="Lantinghei TC Demibold"/>
                <a:cs typeface="Lantinghei TC Demibold"/>
              </a:rPr>
              <a:t>10.1.0.111 – 114/24</a:t>
            </a:r>
          </a:p>
          <a:p>
            <a:pPr algn="ctr"/>
            <a:endParaRPr lang="en-US" sz="800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53" name="Rounded Rectangle 152"/>
          <p:cNvSpPr/>
          <p:nvPr/>
        </p:nvSpPr>
        <p:spPr>
          <a:xfrm>
            <a:off x="7092405" y="1142877"/>
            <a:ext cx="1858802" cy="297139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Firewall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pic>
        <p:nvPicPr>
          <p:cNvPr id="155" name="Picture 20" descr="C:\Users\ecoffey\AppData\Local\Temp\Rar$DRa0.539\30037_Device_IOS_SLB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743" y="4450097"/>
            <a:ext cx="739018" cy="60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Picture 20" descr="C:\Users\ecoffey\AppData\Local\Temp\Rar$DRa0.539\30037_Device_IOS_SLB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984" y="4450097"/>
            <a:ext cx="739018" cy="652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7" name="Rounded Rectangle 156"/>
          <p:cNvSpPr/>
          <p:nvPr/>
        </p:nvSpPr>
        <p:spPr>
          <a:xfrm>
            <a:off x="511980" y="3333051"/>
            <a:ext cx="1687801" cy="208680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Transit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58" name="Rounded Rectangle 157"/>
          <p:cNvSpPr/>
          <p:nvPr/>
        </p:nvSpPr>
        <p:spPr>
          <a:xfrm>
            <a:off x="7217711" y="3323424"/>
            <a:ext cx="1687801" cy="909777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800" dirty="0">
                <a:latin typeface="Lantinghei TC Demibold"/>
                <a:cs typeface="Lantinghei TC Demibold"/>
              </a:rPr>
              <a:t/>
            </a:r>
            <a:br>
              <a:rPr lang="en-US" sz="800" dirty="0"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VLAN 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10.0.0.18 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FW_OUTSIDE</a:t>
            </a:r>
          </a:p>
          <a:p>
            <a:pPr algn="ctr"/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Vl101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10.1.0.18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59" name="Rounded Rectangle 158"/>
          <p:cNvSpPr/>
          <p:nvPr/>
        </p:nvSpPr>
        <p:spPr>
          <a:xfrm>
            <a:off x="7217711" y="3323643"/>
            <a:ext cx="1687801" cy="208680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Transit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62" name="Rounded Rectangle 161"/>
          <p:cNvSpPr/>
          <p:nvPr/>
        </p:nvSpPr>
        <p:spPr>
          <a:xfrm>
            <a:off x="3816064" y="1267074"/>
            <a:ext cx="1687801" cy="1078775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r"/>
            <a:endParaRPr lang="en-US" sz="800" dirty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10.100.0.1 (HSRP)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/>
            </a:r>
            <a:b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</a:b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VRF FW_OUTSIDE</a:t>
            </a:r>
          </a:p>
          <a:p>
            <a:pPr algn="ctr"/>
            <a:endParaRPr lang="en-US" sz="800" dirty="0" smtClean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900" b="1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163" name="Rounded Rectangle 162"/>
          <p:cNvSpPr/>
          <p:nvPr/>
        </p:nvSpPr>
        <p:spPr>
          <a:xfrm>
            <a:off x="3816064" y="1248508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ITD Ingress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75" name="Line 6"/>
          <p:cNvSpPr>
            <a:spLocks noChangeShapeType="1"/>
          </p:cNvSpPr>
          <p:nvPr/>
        </p:nvSpPr>
        <p:spPr bwMode="auto">
          <a:xfrm flipH="1" flipV="1">
            <a:off x="3056214" y="5111119"/>
            <a:ext cx="3371717" cy="0"/>
          </a:xfrm>
          <a:prstGeom prst="line">
            <a:avLst/>
          </a:prstGeom>
          <a:noFill/>
          <a:ln w="38100" cmpd="sng">
            <a:solidFill>
              <a:srgbClr val="595959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6" name="Line 6"/>
          <p:cNvSpPr>
            <a:spLocks noChangeShapeType="1"/>
          </p:cNvSpPr>
          <p:nvPr/>
        </p:nvSpPr>
        <p:spPr bwMode="auto">
          <a:xfrm flipH="1" flipV="1">
            <a:off x="3013172" y="5075609"/>
            <a:ext cx="3371717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8" name="TextBox 177"/>
          <p:cNvSpPr txBox="1"/>
          <p:nvPr/>
        </p:nvSpPr>
        <p:spPr>
          <a:xfrm>
            <a:off x="3979945" y="5218374"/>
            <a:ext cx="1178003" cy="215429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800" i="1" dirty="0" smtClean="0">
                <a:latin typeface="Lantinghei TC Extralight"/>
                <a:cs typeface="Lantinghei TC Extralight"/>
              </a:rPr>
              <a:t>VPC Peer Link</a:t>
            </a:r>
          </a:p>
        </p:txBody>
      </p:sp>
      <p:sp>
        <p:nvSpPr>
          <p:cNvPr id="179" name="Oval 10"/>
          <p:cNvSpPr>
            <a:spLocks noChangeArrowheads="1"/>
          </p:cNvSpPr>
          <p:nvPr/>
        </p:nvSpPr>
        <p:spPr bwMode="auto">
          <a:xfrm>
            <a:off x="4559432" y="4996334"/>
            <a:ext cx="111615" cy="249488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7772400" y="-63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6" name="Line 2"/>
          <p:cNvSpPr>
            <a:spLocks noChangeShapeType="1"/>
          </p:cNvSpPr>
          <p:nvPr/>
        </p:nvSpPr>
        <p:spPr bwMode="auto">
          <a:xfrm>
            <a:off x="2783520" y="5184329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8" name="Line 2"/>
          <p:cNvSpPr>
            <a:spLocks noChangeShapeType="1"/>
          </p:cNvSpPr>
          <p:nvPr/>
        </p:nvSpPr>
        <p:spPr bwMode="auto">
          <a:xfrm>
            <a:off x="2680708" y="5184325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31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781" y="4532653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2" name="Oval 181"/>
          <p:cNvSpPr/>
          <p:nvPr/>
        </p:nvSpPr>
        <p:spPr>
          <a:xfrm>
            <a:off x="2476902" y="5384448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sp>
        <p:nvSpPr>
          <p:cNvPr id="191" name="Line 2"/>
          <p:cNvSpPr>
            <a:spLocks noChangeShapeType="1"/>
          </p:cNvSpPr>
          <p:nvPr/>
        </p:nvSpPr>
        <p:spPr bwMode="auto">
          <a:xfrm>
            <a:off x="6539728" y="5245826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7" name="Line 2"/>
          <p:cNvSpPr>
            <a:spLocks noChangeShapeType="1"/>
          </p:cNvSpPr>
          <p:nvPr/>
        </p:nvSpPr>
        <p:spPr bwMode="auto">
          <a:xfrm>
            <a:off x="6456171" y="5264460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32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182" y="4554656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3" name="Picture 18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476" y="6124336"/>
            <a:ext cx="4524259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" name="Oval 199"/>
          <p:cNvSpPr/>
          <p:nvPr/>
        </p:nvSpPr>
        <p:spPr>
          <a:xfrm>
            <a:off x="6257200" y="5421264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sp>
        <p:nvSpPr>
          <p:cNvPr id="100" name="Line 6"/>
          <p:cNvSpPr>
            <a:spLocks noChangeShapeType="1"/>
          </p:cNvSpPr>
          <p:nvPr/>
        </p:nvSpPr>
        <p:spPr bwMode="auto">
          <a:xfrm flipH="1" flipV="1">
            <a:off x="3026411" y="2831778"/>
            <a:ext cx="3371717" cy="0"/>
          </a:xfrm>
          <a:prstGeom prst="line">
            <a:avLst/>
          </a:prstGeom>
          <a:noFill/>
          <a:ln w="38100" cmpd="sng">
            <a:solidFill>
              <a:schemeClr val="tx1">
                <a:lumMod val="65000"/>
                <a:lumOff val="35000"/>
              </a:schemeClr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3" name="Line 6"/>
          <p:cNvSpPr>
            <a:spLocks noChangeShapeType="1"/>
          </p:cNvSpPr>
          <p:nvPr/>
        </p:nvSpPr>
        <p:spPr bwMode="auto">
          <a:xfrm flipH="1" flipV="1">
            <a:off x="2983369" y="2796268"/>
            <a:ext cx="3371717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4" name="TextBox 103"/>
          <p:cNvSpPr txBox="1"/>
          <p:nvPr/>
        </p:nvSpPr>
        <p:spPr>
          <a:xfrm>
            <a:off x="3066640" y="2265257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Sw1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DC1-N7K-7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5390164" y="2243680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Sw2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DC1-N7K-8</a:t>
            </a:r>
          </a:p>
        </p:txBody>
      </p:sp>
      <p:pic>
        <p:nvPicPr>
          <p:cNvPr id="109" name="Picture 20" descr="C:\Users\ecoffey\AppData\Local\Temp\Rar$DRa0.539\30037_Device_IOS_SLB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743" y="2097538"/>
            <a:ext cx="739018" cy="60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" name="Line 6"/>
          <p:cNvSpPr>
            <a:spLocks noChangeShapeType="1"/>
          </p:cNvSpPr>
          <p:nvPr/>
        </p:nvSpPr>
        <p:spPr bwMode="auto">
          <a:xfrm flipH="1" flipV="1">
            <a:off x="3056214" y="2758560"/>
            <a:ext cx="3371717" cy="0"/>
          </a:xfrm>
          <a:prstGeom prst="line">
            <a:avLst/>
          </a:prstGeom>
          <a:noFill/>
          <a:ln w="38100" cmpd="sng">
            <a:solidFill>
              <a:srgbClr val="595959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3" name="Line 6"/>
          <p:cNvSpPr>
            <a:spLocks noChangeShapeType="1"/>
          </p:cNvSpPr>
          <p:nvPr/>
        </p:nvSpPr>
        <p:spPr bwMode="auto">
          <a:xfrm flipH="1" flipV="1">
            <a:off x="3013172" y="2723050"/>
            <a:ext cx="3371717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4" name="TextBox 113"/>
          <p:cNvSpPr txBox="1"/>
          <p:nvPr/>
        </p:nvSpPr>
        <p:spPr>
          <a:xfrm>
            <a:off x="3979945" y="2865815"/>
            <a:ext cx="1178003" cy="215429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800" i="1" dirty="0" smtClean="0">
                <a:latin typeface="Lantinghei TC Extralight"/>
                <a:cs typeface="Lantinghei TC Extralight"/>
              </a:rPr>
              <a:t>VPC Peer Link</a:t>
            </a:r>
          </a:p>
        </p:txBody>
      </p:sp>
      <p:sp>
        <p:nvSpPr>
          <p:cNvPr id="115" name="Oval 10"/>
          <p:cNvSpPr>
            <a:spLocks noChangeArrowheads="1"/>
          </p:cNvSpPr>
          <p:nvPr/>
        </p:nvSpPr>
        <p:spPr bwMode="auto">
          <a:xfrm>
            <a:off x="4559432" y="2643775"/>
            <a:ext cx="111615" cy="249488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7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781" y="2180094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" name="Oval 137"/>
          <p:cNvSpPr/>
          <p:nvPr/>
        </p:nvSpPr>
        <p:spPr>
          <a:xfrm>
            <a:off x="2488426" y="2012267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pic>
        <p:nvPicPr>
          <p:cNvPr id="146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669" y="2180094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" name="Oval 150"/>
          <p:cNvSpPr/>
          <p:nvPr/>
        </p:nvSpPr>
        <p:spPr>
          <a:xfrm>
            <a:off x="6272740" y="2012267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sp>
        <p:nvSpPr>
          <p:cNvPr id="160" name="Rounded Rectangle 159"/>
          <p:cNvSpPr/>
          <p:nvPr/>
        </p:nvSpPr>
        <p:spPr>
          <a:xfrm>
            <a:off x="7217711" y="5439830"/>
            <a:ext cx="1687801" cy="915538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1101 – 10.101.0.1 (HSRP)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61" name="Rounded Rectangle 160"/>
          <p:cNvSpPr/>
          <p:nvPr/>
        </p:nvSpPr>
        <p:spPr>
          <a:xfrm>
            <a:off x="7217711" y="5421264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ITD Ingress Interface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64" name="Rounded Rectangle 163"/>
          <p:cNvSpPr/>
          <p:nvPr/>
        </p:nvSpPr>
        <p:spPr>
          <a:xfrm>
            <a:off x="511980" y="5384448"/>
            <a:ext cx="1687801" cy="915538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1101 – 10.101.0.1 (HSRP)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65" name="Rounded Rectangle 164"/>
          <p:cNvSpPr/>
          <p:nvPr/>
        </p:nvSpPr>
        <p:spPr>
          <a:xfrm>
            <a:off x="511980" y="5384448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ITD Ingress Interface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3098104" y="1964578"/>
            <a:ext cx="727213" cy="297139"/>
          </a:xfrm>
          <a:prstGeom prst="roundRect">
            <a:avLst>
              <a:gd name="adj" fmla="val 7637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VDC 2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3158264" y="5625748"/>
            <a:ext cx="727213" cy="297139"/>
          </a:xfrm>
          <a:prstGeom prst="roundRect">
            <a:avLst>
              <a:gd name="adj" fmla="val 7637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VDC 1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5379529" y="5625748"/>
            <a:ext cx="727213" cy="297139"/>
          </a:xfrm>
          <a:prstGeom prst="roundRect">
            <a:avLst>
              <a:gd name="adj" fmla="val 7637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VDC 1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5503865" y="1952208"/>
            <a:ext cx="727213" cy="297139"/>
          </a:xfrm>
          <a:prstGeom prst="roundRect">
            <a:avLst>
              <a:gd name="adj" fmla="val 7637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VDC 2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91" name="Oval 10"/>
          <p:cNvSpPr>
            <a:spLocks noChangeArrowheads="1"/>
          </p:cNvSpPr>
          <p:nvPr/>
        </p:nvSpPr>
        <p:spPr bwMode="auto">
          <a:xfrm>
            <a:off x="3288095" y="3391293"/>
            <a:ext cx="429115" cy="6358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" name="Oval 10"/>
          <p:cNvSpPr>
            <a:spLocks noChangeArrowheads="1"/>
          </p:cNvSpPr>
          <p:nvPr/>
        </p:nvSpPr>
        <p:spPr bwMode="auto">
          <a:xfrm>
            <a:off x="4093209" y="3391293"/>
            <a:ext cx="429115" cy="6358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" name="Oval 10"/>
          <p:cNvSpPr>
            <a:spLocks noChangeArrowheads="1"/>
          </p:cNvSpPr>
          <p:nvPr/>
        </p:nvSpPr>
        <p:spPr bwMode="auto">
          <a:xfrm>
            <a:off x="4858746" y="3398017"/>
            <a:ext cx="429115" cy="6358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" name="Oval 10"/>
          <p:cNvSpPr>
            <a:spLocks noChangeArrowheads="1"/>
          </p:cNvSpPr>
          <p:nvPr/>
        </p:nvSpPr>
        <p:spPr bwMode="auto">
          <a:xfrm>
            <a:off x="5683101" y="3396845"/>
            <a:ext cx="429115" cy="6358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" name="Oval 10"/>
          <p:cNvSpPr>
            <a:spLocks noChangeArrowheads="1"/>
          </p:cNvSpPr>
          <p:nvPr/>
        </p:nvSpPr>
        <p:spPr bwMode="auto">
          <a:xfrm>
            <a:off x="5683101" y="3884085"/>
            <a:ext cx="429115" cy="63587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Oval 10"/>
          <p:cNvSpPr>
            <a:spLocks noChangeArrowheads="1"/>
          </p:cNvSpPr>
          <p:nvPr/>
        </p:nvSpPr>
        <p:spPr bwMode="auto">
          <a:xfrm>
            <a:off x="4873278" y="3884085"/>
            <a:ext cx="429115" cy="63587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" name="Oval 10"/>
          <p:cNvSpPr>
            <a:spLocks noChangeArrowheads="1"/>
          </p:cNvSpPr>
          <p:nvPr/>
        </p:nvSpPr>
        <p:spPr bwMode="auto">
          <a:xfrm>
            <a:off x="4101034" y="3878795"/>
            <a:ext cx="429115" cy="63587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" name="Oval 10"/>
          <p:cNvSpPr>
            <a:spLocks noChangeArrowheads="1"/>
          </p:cNvSpPr>
          <p:nvPr/>
        </p:nvSpPr>
        <p:spPr bwMode="auto">
          <a:xfrm>
            <a:off x="3288095" y="3884085"/>
            <a:ext cx="429115" cy="63587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" name="Rounded Rectangle 132"/>
          <p:cNvSpPr/>
          <p:nvPr/>
        </p:nvSpPr>
        <p:spPr>
          <a:xfrm>
            <a:off x="4341784" y="4719712"/>
            <a:ext cx="492742" cy="213183"/>
          </a:xfrm>
          <a:prstGeom prst="roundRect">
            <a:avLst>
              <a:gd name="adj" fmla="val 7637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CCL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cxnSp>
        <p:nvCxnSpPr>
          <p:cNvPr id="134" name="Straight Connector 133"/>
          <p:cNvCxnSpPr/>
          <p:nvPr/>
        </p:nvCxnSpPr>
        <p:spPr>
          <a:xfrm flipH="1" flipV="1">
            <a:off x="3535350" y="3737417"/>
            <a:ext cx="1026002" cy="71268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flipH="1" flipV="1">
            <a:off x="4341784" y="3737417"/>
            <a:ext cx="188365" cy="71268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 flipV="1">
            <a:off x="4561352" y="3737417"/>
            <a:ext cx="511952" cy="795236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 flipV="1">
            <a:off x="4671047" y="3737417"/>
            <a:ext cx="1226612" cy="71268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4" name="Picture 20" descr="C:\Users\ecoffey\AppData\Local\Temp\Rar$DRa0.608\30080_Device_switch_unknown_6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784" y="4288813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813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752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464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819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" name="Rounded Rectangle 109"/>
          <p:cNvSpPr/>
          <p:nvPr/>
        </p:nvSpPr>
        <p:spPr>
          <a:xfrm>
            <a:off x="186868" y="1423277"/>
            <a:ext cx="1858802" cy="1643194"/>
          </a:xfrm>
          <a:prstGeom prst="roundRect">
            <a:avLst>
              <a:gd name="adj" fmla="val 7637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b="1" dirty="0" smtClean="0">
                <a:solidFill>
                  <a:srgbClr val="000000"/>
                </a:solidFill>
                <a:latin typeface="Lantinghei TC Demibold"/>
                <a:cs typeface="Lantinghei TC Demibold"/>
              </a:rPr>
              <a:t>Individual Mode</a:t>
            </a:r>
            <a:r>
              <a:rPr lang="en-US" sz="800" b="1" dirty="0">
                <a:solidFill>
                  <a:srgbClr val="000000"/>
                </a:solidFill>
                <a:latin typeface="Lantinghei TC Demibold"/>
                <a:cs typeface="Lantinghei TC Demibold"/>
              </a:rPr>
              <a:t> </a:t>
            </a:r>
            <a:r>
              <a:rPr lang="en-US" sz="800" b="1" dirty="0" smtClean="0">
                <a:solidFill>
                  <a:srgbClr val="000000"/>
                </a:solidFill>
                <a:latin typeface="Lantinghei TC Demibold"/>
                <a:cs typeface="Lantinghei TC Demibold"/>
              </a:rPr>
              <a:t>ASA Cluster</a:t>
            </a:r>
          </a:p>
          <a:p>
            <a:pPr algn="ctr"/>
            <a:r>
              <a:rPr lang="en-US" sz="800" b="1" dirty="0" smtClean="0">
                <a:solidFill>
                  <a:srgbClr val="000000"/>
                </a:solidFill>
                <a:latin typeface="Lantinghei TC Demibold"/>
                <a:cs typeface="Lantinghei TC Demibold"/>
              </a:rPr>
              <a:t>L3 Routed Firewalls</a:t>
            </a:r>
          </a:p>
          <a:p>
            <a:pPr algn="ctr"/>
            <a:endParaRPr lang="en-US" sz="800" b="1" dirty="0" smtClean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b="1" dirty="0">
                <a:solidFill>
                  <a:srgbClr val="000000"/>
                </a:solidFill>
                <a:latin typeface="Lantinghei TC Demibold"/>
                <a:cs typeface="Lantinghei TC Demibold"/>
              </a:rPr>
              <a:t>Each cluster member has its own unique IP allocated from a cluster pool, maintains its own ARP and Routing Tables</a:t>
            </a:r>
          </a:p>
          <a:p>
            <a:pPr algn="ctr"/>
            <a:endParaRPr lang="en-US" sz="800" b="1" dirty="0" smtClean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b="1" dirty="0" smtClean="0">
                <a:solidFill>
                  <a:srgbClr val="000000"/>
                </a:solidFill>
                <a:latin typeface="Lantinghei TC Demibold"/>
                <a:cs typeface="Lantinghei TC Demibold"/>
              </a:rPr>
              <a:t>Each firewall has its own port-channel to connect the VPC peers.</a:t>
            </a:r>
          </a:p>
          <a:p>
            <a:pPr algn="ctr"/>
            <a:endParaRPr lang="en-US" sz="800" b="1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</p:txBody>
      </p:sp>
    </p:spTree>
    <p:extLst>
      <p:ext uri="{BB962C8B-B14F-4D97-AF65-F5344CB8AC3E}">
        <p14:creationId xmlns:p14="http://schemas.microsoft.com/office/powerpoint/2010/main" val="393776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animBg="1"/>
      <p:bldP spid="152" grpId="0" animBg="1"/>
      <p:bldP spid="153" grpId="0" animBg="1"/>
      <p:bldP spid="157" grpId="0" animBg="1"/>
      <p:bldP spid="158" grpId="0" animBg="1"/>
      <p:bldP spid="159" grpId="0" animBg="1"/>
      <p:bldP spid="162" grpId="0" animBg="1"/>
      <p:bldP spid="163" grpId="0" animBg="1"/>
      <p:bldP spid="160" grpId="0" animBg="1"/>
      <p:bldP spid="161" grpId="0" animBg="1"/>
      <p:bldP spid="164" grpId="0" animBg="1"/>
      <p:bldP spid="165" grpId="0" animBg="1"/>
      <p:bldP spid="86" grpId="0" animBg="1"/>
      <p:bldP spid="87" grpId="0" animBg="1"/>
      <p:bldP spid="88" grpId="0" animBg="1"/>
      <p:bldP spid="89" grpId="0" animBg="1"/>
      <p:bldP spid="133" grpId="0" animBg="1"/>
      <p:bldP spid="11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" name="Straight Connector 132"/>
          <p:cNvCxnSpPr/>
          <p:nvPr/>
        </p:nvCxnSpPr>
        <p:spPr>
          <a:xfrm flipH="1" flipV="1">
            <a:off x="5843038" y="3865523"/>
            <a:ext cx="619892" cy="725859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 flipH="1" flipV="1">
            <a:off x="4943822" y="3909643"/>
            <a:ext cx="1419994" cy="729497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 flipV="1">
            <a:off x="2774091" y="3872011"/>
            <a:ext cx="665339" cy="72238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V="1">
            <a:off x="2914011" y="3898882"/>
            <a:ext cx="1486009" cy="687454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flipH="1">
            <a:off x="5965569" y="3173204"/>
            <a:ext cx="427937" cy="3803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V="1">
            <a:off x="5059155" y="3173204"/>
            <a:ext cx="1353967" cy="39481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2947871" y="3110978"/>
            <a:ext cx="1388637" cy="4063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2840374" y="3125882"/>
            <a:ext cx="694974" cy="47675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4" name="Line 6"/>
          <p:cNvSpPr>
            <a:spLocks noChangeShapeType="1"/>
          </p:cNvSpPr>
          <p:nvPr/>
        </p:nvSpPr>
        <p:spPr bwMode="auto">
          <a:xfrm flipH="1" flipV="1">
            <a:off x="3084454" y="2977271"/>
            <a:ext cx="3371717" cy="0"/>
          </a:xfrm>
          <a:prstGeom prst="line">
            <a:avLst/>
          </a:prstGeom>
          <a:noFill/>
          <a:ln w="38100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5" name="Line 6"/>
          <p:cNvSpPr>
            <a:spLocks noChangeShapeType="1"/>
          </p:cNvSpPr>
          <p:nvPr/>
        </p:nvSpPr>
        <p:spPr bwMode="auto">
          <a:xfrm flipH="1" flipV="1">
            <a:off x="3065790" y="3008301"/>
            <a:ext cx="3371717" cy="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1" name="Line 6"/>
          <p:cNvSpPr>
            <a:spLocks noChangeShapeType="1"/>
          </p:cNvSpPr>
          <p:nvPr/>
        </p:nvSpPr>
        <p:spPr bwMode="auto">
          <a:xfrm flipH="1" flipV="1">
            <a:off x="3084454" y="4823792"/>
            <a:ext cx="3371717" cy="0"/>
          </a:xfrm>
          <a:prstGeom prst="line">
            <a:avLst/>
          </a:prstGeom>
          <a:noFill/>
          <a:ln w="38100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3" name="Line 6"/>
          <p:cNvSpPr>
            <a:spLocks noChangeShapeType="1"/>
          </p:cNvSpPr>
          <p:nvPr/>
        </p:nvSpPr>
        <p:spPr bwMode="auto">
          <a:xfrm flipH="1" flipV="1">
            <a:off x="3084454" y="4861618"/>
            <a:ext cx="3371717" cy="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0" name="Line 2"/>
          <p:cNvSpPr>
            <a:spLocks noChangeShapeType="1"/>
          </p:cNvSpPr>
          <p:nvPr/>
        </p:nvSpPr>
        <p:spPr bwMode="auto">
          <a:xfrm>
            <a:off x="6597264" y="1444254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2" name="Line 2"/>
          <p:cNvSpPr>
            <a:spLocks noChangeShapeType="1"/>
          </p:cNvSpPr>
          <p:nvPr/>
        </p:nvSpPr>
        <p:spPr bwMode="auto">
          <a:xfrm>
            <a:off x="6508364" y="1444250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1" name="Line 2"/>
          <p:cNvSpPr>
            <a:spLocks noChangeShapeType="1"/>
          </p:cNvSpPr>
          <p:nvPr/>
        </p:nvSpPr>
        <p:spPr bwMode="auto">
          <a:xfrm>
            <a:off x="2785384" y="1470112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5" name="Line 2"/>
          <p:cNvSpPr>
            <a:spLocks noChangeShapeType="1"/>
          </p:cNvSpPr>
          <p:nvPr/>
        </p:nvSpPr>
        <p:spPr bwMode="auto">
          <a:xfrm>
            <a:off x="2680708" y="1479752"/>
            <a:ext cx="0" cy="1278804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50" name="Picture 14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152" y="1142877"/>
            <a:ext cx="4524259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5" name="Straight Connector 104"/>
          <p:cNvCxnSpPr/>
          <p:nvPr/>
        </p:nvCxnSpPr>
        <p:spPr>
          <a:xfrm flipH="1">
            <a:off x="5927149" y="3136915"/>
            <a:ext cx="427937" cy="3803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/>
          <p:cNvCxnSpPr/>
          <p:nvPr/>
        </p:nvCxnSpPr>
        <p:spPr>
          <a:xfrm flipV="1">
            <a:off x="2821758" y="3884085"/>
            <a:ext cx="665339" cy="72238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endCxn id="172" idx="2"/>
          </p:cNvCxnSpPr>
          <p:nvPr/>
        </p:nvCxnSpPr>
        <p:spPr>
          <a:xfrm flipH="1" flipV="1">
            <a:off x="5073304" y="3917491"/>
            <a:ext cx="1419994" cy="729497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853832" y="3136915"/>
            <a:ext cx="1388637" cy="4063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5817615" y="3917490"/>
            <a:ext cx="619892" cy="725859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785384" y="3460432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642190" y="3460432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30722" y="3460432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ASA3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240918" y="3454880"/>
            <a:ext cx="541660" cy="276985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200" b="1" dirty="0" smtClean="0"/>
              <a:t>ASA4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2840374" y="3602639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.111</a:t>
            </a:r>
          </a:p>
        </p:txBody>
      </p:sp>
      <p:cxnSp>
        <p:nvCxnSpPr>
          <p:cNvPr id="78" name="Straight Connector 77"/>
          <p:cNvCxnSpPr/>
          <p:nvPr/>
        </p:nvCxnSpPr>
        <p:spPr>
          <a:xfrm flipV="1">
            <a:off x="2821758" y="3884085"/>
            <a:ext cx="1486009" cy="687454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2821758" y="3066471"/>
            <a:ext cx="694974" cy="47675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Line 6"/>
          <p:cNvSpPr>
            <a:spLocks noChangeShapeType="1"/>
          </p:cNvSpPr>
          <p:nvPr/>
        </p:nvSpPr>
        <p:spPr bwMode="auto">
          <a:xfrm flipH="1" flipV="1">
            <a:off x="3026411" y="5184337"/>
            <a:ext cx="3371717" cy="0"/>
          </a:xfrm>
          <a:prstGeom prst="line">
            <a:avLst/>
          </a:prstGeom>
          <a:noFill/>
          <a:ln w="38100" cmpd="sng">
            <a:solidFill>
              <a:schemeClr val="tx1">
                <a:lumMod val="65000"/>
                <a:lumOff val="35000"/>
              </a:schemeClr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7" name="Line 6"/>
          <p:cNvSpPr>
            <a:spLocks noChangeShapeType="1"/>
          </p:cNvSpPr>
          <p:nvPr/>
        </p:nvSpPr>
        <p:spPr bwMode="auto">
          <a:xfrm flipH="1" flipV="1">
            <a:off x="2983369" y="5148827"/>
            <a:ext cx="3371717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3158264" y="5218374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Sw1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DC1-N7K-7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265828" y="5225653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Sw2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DC1-N7K-8</a:t>
            </a:r>
          </a:p>
        </p:txBody>
      </p:sp>
      <p:cxnSp>
        <p:nvCxnSpPr>
          <p:cNvPr id="122" name="Straight Connector 121"/>
          <p:cNvCxnSpPr/>
          <p:nvPr/>
        </p:nvCxnSpPr>
        <p:spPr>
          <a:xfrm flipV="1">
            <a:off x="5032992" y="3125649"/>
            <a:ext cx="1353967" cy="39481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TextBox 117"/>
          <p:cNvSpPr txBox="1"/>
          <p:nvPr/>
        </p:nvSpPr>
        <p:spPr>
          <a:xfrm>
            <a:off x="3642190" y="3598925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.112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382475" y="3598925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.113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5265828" y="3602639"/>
            <a:ext cx="484164" cy="246207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/>
              <a:t>.114</a:t>
            </a:r>
          </a:p>
        </p:txBody>
      </p:sp>
      <p:pic>
        <p:nvPicPr>
          <p:cNvPr id="127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813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72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250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11" descr="C:\Users\ecoffey\AppData\Local\Temp\Rar$DRa0.758\30002_Device_asa5500_default_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819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" name="Picture 20" descr="C:\Users\ecoffey\AppData\Local\Temp\Rar$DRa0.539\30037_Device_IOS_SLB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743" y="4450097"/>
            <a:ext cx="739018" cy="60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Picture 20" descr="C:\Users\ecoffey\AppData\Local\Temp\Rar$DRa0.539\30037_Device_IOS_SLB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984" y="4450097"/>
            <a:ext cx="739018" cy="652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5" name="Line 6"/>
          <p:cNvSpPr>
            <a:spLocks noChangeShapeType="1"/>
          </p:cNvSpPr>
          <p:nvPr/>
        </p:nvSpPr>
        <p:spPr bwMode="auto">
          <a:xfrm flipH="1" flipV="1">
            <a:off x="3056214" y="5111119"/>
            <a:ext cx="3371717" cy="0"/>
          </a:xfrm>
          <a:prstGeom prst="line">
            <a:avLst/>
          </a:prstGeom>
          <a:noFill/>
          <a:ln w="38100" cmpd="sng">
            <a:solidFill>
              <a:srgbClr val="595959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6" name="Line 6"/>
          <p:cNvSpPr>
            <a:spLocks noChangeShapeType="1"/>
          </p:cNvSpPr>
          <p:nvPr/>
        </p:nvSpPr>
        <p:spPr bwMode="auto">
          <a:xfrm flipH="1" flipV="1">
            <a:off x="3013172" y="5075609"/>
            <a:ext cx="3371717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8" name="TextBox 177"/>
          <p:cNvSpPr txBox="1"/>
          <p:nvPr/>
        </p:nvSpPr>
        <p:spPr>
          <a:xfrm>
            <a:off x="3979945" y="5218374"/>
            <a:ext cx="1178003" cy="215429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800" i="1" dirty="0" smtClean="0">
                <a:latin typeface="Lantinghei TC Extralight"/>
                <a:cs typeface="Lantinghei TC Extralight"/>
              </a:rPr>
              <a:t>VPC Peer Link</a:t>
            </a:r>
          </a:p>
        </p:txBody>
      </p:sp>
      <p:sp>
        <p:nvSpPr>
          <p:cNvPr id="179" name="Oval 10"/>
          <p:cNvSpPr>
            <a:spLocks noChangeArrowheads="1"/>
          </p:cNvSpPr>
          <p:nvPr/>
        </p:nvSpPr>
        <p:spPr bwMode="auto">
          <a:xfrm>
            <a:off x="4559432" y="4996334"/>
            <a:ext cx="111615" cy="249488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7772400" y="-63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6" name="Line 2"/>
          <p:cNvSpPr>
            <a:spLocks noChangeShapeType="1"/>
          </p:cNvSpPr>
          <p:nvPr/>
        </p:nvSpPr>
        <p:spPr bwMode="auto">
          <a:xfrm>
            <a:off x="2783520" y="5184329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8" name="Line 2"/>
          <p:cNvSpPr>
            <a:spLocks noChangeShapeType="1"/>
          </p:cNvSpPr>
          <p:nvPr/>
        </p:nvSpPr>
        <p:spPr bwMode="auto">
          <a:xfrm>
            <a:off x="2680708" y="5184325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31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781" y="4532653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2" name="Oval 181"/>
          <p:cNvSpPr/>
          <p:nvPr/>
        </p:nvSpPr>
        <p:spPr>
          <a:xfrm>
            <a:off x="2476902" y="5384448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sp>
        <p:nvSpPr>
          <p:cNvPr id="191" name="Line 2"/>
          <p:cNvSpPr>
            <a:spLocks noChangeShapeType="1"/>
          </p:cNvSpPr>
          <p:nvPr/>
        </p:nvSpPr>
        <p:spPr bwMode="auto">
          <a:xfrm>
            <a:off x="6539728" y="5245826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7" name="Line 2"/>
          <p:cNvSpPr>
            <a:spLocks noChangeShapeType="1"/>
          </p:cNvSpPr>
          <p:nvPr/>
        </p:nvSpPr>
        <p:spPr bwMode="auto">
          <a:xfrm>
            <a:off x="6456171" y="5264460"/>
            <a:ext cx="0" cy="1278808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32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182" y="4554656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3" name="Picture 18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476" y="6124336"/>
            <a:ext cx="4524259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" name="Oval 199"/>
          <p:cNvSpPr/>
          <p:nvPr/>
        </p:nvSpPr>
        <p:spPr>
          <a:xfrm>
            <a:off x="6257200" y="5421264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sp>
        <p:nvSpPr>
          <p:cNvPr id="100" name="Line 6"/>
          <p:cNvSpPr>
            <a:spLocks noChangeShapeType="1"/>
          </p:cNvSpPr>
          <p:nvPr/>
        </p:nvSpPr>
        <p:spPr bwMode="auto">
          <a:xfrm flipH="1" flipV="1">
            <a:off x="3026411" y="2831778"/>
            <a:ext cx="3371717" cy="0"/>
          </a:xfrm>
          <a:prstGeom prst="line">
            <a:avLst/>
          </a:prstGeom>
          <a:noFill/>
          <a:ln w="38100" cmpd="sng">
            <a:solidFill>
              <a:schemeClr val="tx1">
                <a:lumMod val="65000"/>
                <a:lumOff val="35000"/>
              </a:schemeClr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3" name="Line 6"/>
          <p:cNvSpPr>
            <a:spLocks noChangeShapeType="1"/>
          </p:cNvSpPr>
          <p:nvPr/>
        </p:nvSpPr>
        <p:spPr bwMode="auto">
          <a:xfrm flipH="1" flipV="1">
            <a:off x="2983369" y="2796268"/>
            <a:ext cx="3371717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4" name="TextBox 103"/>
          <p:cNvSpPr txBox="1"/>
          <p:nvPr/>
        </p:nvSpPr>
        <p:spPr>
          <a:xfrm>
            <a:off x="3066640" y="2265257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Sw1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DC1-N7K-7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5390164" y="2243680"/>
            <a:ext cx="840914" cy="4000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Sw2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DC1-N7K-8</a:t>
            </a:r>
          </a:p>
        </p:txBody>
      </p:sp>
      <p:pic>
        <p:nvPicPr>
          <p:cNvPr id="109" name="Picture 20" descr="C:\Users\ecoffey\AppData\Local\Temp\Rar$DRa0.539\30037_Device_IOS_SLB_unknown_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743" y="2097538"/>
            <a:ext cx="739018" cy="60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" name="Line 6"/>
          <p:cNvSpPr>
            <a:spLocks noChangeShapeType="1"/>
          </p:cNvSpPr>
          <p:nvPr/>
        </p:nvSpPr>
        <p:spPr bwMode="auto">
          <a:xfrm flipH="1" flipV="1">
            <a:off x="3056214" y="2758560"/>
            <a:ext cx="3371717" cy="0"/>
          </a:xfrm>
          <a:prstGeom prst="line">
            <a:avLst/>
          </a:prstGeom>
          <a:noFill/>
          <a:ln w="38100" cmpd="sng">
            <a:solidFill>
              <a:srgbClr val="595959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3" name="Line 6"/>
          <p:cNvSpPr>
            <a:spLocks noChangeShapeType="1"/>
          </p:cNvSpPr>
          <p:nvPr/>
        </p:nvSpPr>
        <p:spPr bwMode="auto">
          <a:xfrm flipH="1" flipV="1">
            <a:off x="3013172" y="2723050"/>
            <a:ext cx="3371717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4" name="TextBox 113"/>
          <p:cNvSpPr txBox="1"/>
          <p:nvPr/>
        </p:nvSpPr>
        <p:spPr>
          <a:xfrm>
            <a:off x="3999178" y="2417611"/>
            <a:ext cx="1178003" cy="215429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en-US" sz="800" i="1" dirty="0" smtClean="0">
                <a:latin typeface="Lantinghei TC Extralight"/>
                <a:cs typeface="Lantinghei TC Extralight"/>
              </a:rPr>
              <a:t>VPC Peer Link</a:t>
            </a:r>
          </a:p>
        </p:txBody>
      </p:sp>
      <p:sp>
        <p:nvSpPr>
          <p:cNvPr id="115" name="Oval 10"/>
          <p:cNvSpPr>
            <a:spLocks noChangeArrowheads="1"/>
          </p:cNvSpPr>
          <p:nvPr/>
        </p:nvSpPr>
        <p:spPr bwMode="auto">
          <a:xfrm>
            <a:off x="4559432" y="2643775"/>
            <a:ext cx="111615" cy="249488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7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781" y="2180094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" name="Oval 137"/>
          <p:cNvSpPr/>
          <p:nvPr/>
        </p:nvSpPr>
        <p:spPr>
          <a:xfrm>
            <a:off x="2488426" y="2012267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pic>
        <p:nvPicPr>
          <p:cNvPr id="146" name="Picture 20" descr="C:\Users\ecoffey\AppData\Local\Temp\Rar$DRa0.653\30052_Device_nexus7000_unknown_6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669" y="2180094"/>
            <a:ext cx="1080736" cy="108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" name="Oval 150"/>
          <p:cNvSpPr/>
          <p:nvPr/>
        </p:nvSpPr>
        <p:spPr>
          <a:xfrm>
            <a:off x="6272740" y="2012267"/>
            <a:ext cx="520700" cy="482600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76200" dist="50800" dir="5400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ITD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3098104" y="1964578"/>
            <a:ext cx="727213" cy="297139"/>
          </a:xfrm>
          <a:prstGeom prst="roundRect">
            <a:avLst>
              <a:gd name="adj" fmla="val 7637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VDC 2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3158264" y="5625748"/>
            <a:ext cx="727213" cy="297139"/>
          </a:xfrm>
          <a:prstGeom prst="roundRect">
            <a:avLst>
              <a:gd name="adj" fmla="val 7637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VDC 1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5379529" y="5625748"/>
            <a:ext cx="727213" cy="297139"/>
          </a:xfrm>
          <a:prstGeom prst="roundRect">
            <a:avLst>
              <a:gd name="adj" fmla="val 7637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VDC 1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5503865" y="1952208"/>
            <a:ext cx="727213" cy="297139"/>
          </a:xfrm>
          <a:prstGeom prst="roundRect">
            <a:avLst>
              <a:gd name="adj" fmla="val 7637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VDC 2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511980" y="3332832"/>
            <a:ext cx="1687801" cy="909777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r"/>
            <a:r>
              <a:rPr lang="en-US" sz="800" dirty="0">
                <a:latin typeface="Lantinghei TC Demibold"/>
                <a:cs typeface="Lantinghei TC Demibold"/>
              </a:rPr>
              <a:t/>
            </a:r>
            <a:br>
              <a:rPr lang="en-US" sz="800" dirty="0"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VLAN 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10.0.0.17</a:t>
            </a:r>
            <a:b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FW_OUTSIDE</a:t>
            </a:r>
          </a:p>
          <a:p>
            <a:pPr algn="r"/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VLAN 101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10.1.0.17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511980" y="3333051"/>
            <a:ext cx="1687801" cy="208680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Transit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511980" y="5384448"/>
            <a:ext cx="1687801" cy="915538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1101 – 10.101.0.1 (HSRP)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511980" y="5384448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ITD Ingress Interface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7100237" y="1142878"/>
            <a:ext cx="1858802" cy="1714305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b="1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Outside 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Port-Channel 21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VLAN 100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Outside</a:t>
            </a:r>
          </a:p>
          <a:p>
            <a:pPr algn="ctr"/>
            <a:r>
              <a:rPr lang="en-US" sz="800" dirty="0">
                <a:solidFill>
                  <a:srgbClr val="000000"/>
                </a:solidFill>
                <a:latin typeface="Lantinghei TC Demibold"/>
                <a:cs typeface="Lantinghei TC Demibold"/>
              </a:rPr>
              <a:t>10.0.0.111 – 114/</a:t>
            </a:r>
            <a:r>
              <a:rPr lang="en-US" sz="800" dirty="0" smtClean="0">
                <a:solidFill>
                  <a:srgbClr val="000000"/>
                </a:solidFill>
                <a:latin typeface="Lantinghei TC Demibold"/>
                <a:cs typeface="Lantinghei TC Demibold"/>
              </a:rPr>
              <a:t>24</a:t>
            </a:r>
          </a:p>
          <a:p>
            <a:pPr algn="ctr"/>
            <a:endParaRPr lang="en-US" sz="800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Inside</a:t>
            </a: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Port-Channel 11</a:t>
            </a: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VLAN 101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>
                <a:solidFill>
                  <a:srgbClr val="000000"/>
                </a:solidFill>
                <a:latin typeface="Lantinghei TC Demibold"/>
                <a:cs typeface="Lantinghei TC Demibold"/>
              </a:rPr>
              <a:t>10.1.0.111 – 114/24</a:t>
            </a:r>
          </a:p>
          <a:p>
            <a:pPr algn="ctr"/>
            <a:endParaRPr lang="en-US" sz="800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07" name="Rounded Rectangle 106"/>
          <p:cNvSpPr/>
          <p:nvPr/>
        </p:nvSpPr>
        <p:spPr>
          <a:xfrm>
            <a:off x="7092405" y="1142877"/>
            <a:ext cx="1858802" cy="297139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Firewall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08" name="Rounded Rectangle 107"/>
          <p:cNvSpPr/>
          <p:nvPr/>
        </p:nvSpPr>
        <p:spPr>
          <a:xfrm>
            <a:off x="7217711" y="3323424"/>
            <a:ext cx="1687801" cy="909777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800" dirty="0">
                <a:latin typeface="Lantinghei TC Demibold"/>
                <a:cs typeface="Lantinghei TC Demibold"/>
              </a:rPr>
              <a:t/>
            </a:r>
            <a:br>
              <a:rPr lang="en-US" sz="800" dirty="0">
                <a:latin typeface="Lantinghei TC Demibold"/>
                <a:cs typeface="Lantinghei TC Demibold"/>
              </a:rPr>
            </a:b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VLAN 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10.0.0.18 </a:t>
            </a:r>
          </a:p>
          <a:p>
            <a:pPr algn="ct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VRF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FW_OUTSIDE</a:t>
            </a:r>
          </a:p>
          <a:p>
            <a:pPr algn="ctr"/>
            <a:endParaRPr lang="en-US" sz="800" dirty="0" smtClean="0">
              <a:solidFill>
                <a:srgbClr val="0000FF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Vl101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10.1.0.18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10" name="Rounded Rectangle 109"/>
          <p:cNvSpPr/>
          <p:nvPr/>
        </p:nvSpPr>
        <p:spPr>
          <a:xfrm>
            <a:off x="7217711" y="3323643"/>
            <a:ext cx="1687801" cy="208680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Transit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16" name="Rounded Rectangle 115"/>
          <p:cNvSpPr/>
          <p:nvPr/>
        </p:nvSpPr>
        <p:spPr>
          <a:xfrm>
            <a:off x="7217711" y="5439830"/>
            <a:ext cx="1687801" cy="915538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r"/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0000FF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1101 – 10.101.0.1 (HSRP)</a:t>
            </a:r>
            <a:endParaRPr lang="en-US" sz="800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  <p:sp>
        <p:nvSpPr>
          <p:cNvPr id="123" name="Rounded Rectangle 122"/>
          <p:cNvSpPr/>
          <p:nvPr/>
        </p:nvSpPr>
        <p:spPr>
          <a:xfrm>
            <a:off x="7217711" y="5421264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ITD Ingress Interface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24" name="Title 1"/>
          <p:cNvSpPr txBox="1">
            <a:spLocks/>
          </p:cNvSpPr>
          <p:nvPr/>
        </p:nvSpPr>
        <p:spPr>
          <a:xfrm>
            <a:off x="186868" y="3556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solidFill>
                  <a:schemeClr val="accent1"/>
                </a:solidFill>
                <a:cs typeface="Arial"/>
              </a:rPr>
              <a:t>L3 Cluster + VPC + Dual VDC Sandwich</a:t>
            </a:r>
          </a:p>
          <a:p>
            <a:pPr algn="l">
              <a:defRPr/>
            </a:pPr>
            <a:r>
              <a:rPr lang="en-US" sz="2000" b="1" i="1" dirty="0" smtClean="0">
                <a:cs typeface="Arial"/>
              </a:rPr>
              <a:t>         NXOS 6.2.10 – 7.1</a:t>
            </a:r>
            <a:endParaRPr lang="en-US" sz="2000" b="1" i="1" dirty="0">
              <a:cs typeface="Arial"/>
            </a:endParaRPr>
          </a:p>
        </p:txBody>
      </p:sp>
      <p:sp>
        <p:nvSpPr>
          <p:cNvPr id="136" name="Rounded Rectangle 135"/>
          <p:cNvSpPr/>
          <p:nvPr/>
        </p:nvSpPr>
        <p:spPr>
          <a:xfrm>
            <a:off x="3816064" y="1267074"/>
            <a:ext cx="1687801" cy="1078775"/>
          </a:xfrm>
          <a:prstGeom prst="roundRect">
            <a:avLst>
              <a:gd name="adj" fmla="val 763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ctr"/>
            <a:endParaRPr lang="en-US" sz="9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r"/>
            <a:endParaRPr lang="en-US" sz="800" dirty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r"/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SVI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VLAN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1100 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– </a:t>
            </a:r>
            <a:r>
              <a:rPr lang="en-US" sz="800" dirty="0" smtClean="0">
                <a:solidFill>
                  <a:srgbClr val="FF0000"/>
                </a:solidFill>
                <a:latin typeface="Lantinghei TC Demibold"/>
                <a:cs typeface="Lantinghei TC Demibold"/>
              </a:rPr>
              <a:t>10.100.0.1 (HSRP)</a:t>
            </a: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/>
            </a:r>
            <a:b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</a:br>
            <a:r>
              <a:rPr lang="en-US" sz="800" dirty="0">
                <a:solidFill>
                  <a:srgbClr val="FF0000"/>
                </a:solidFill>
                <a:latin typeface="Lantinghei TC Demibold"/>
                <a:cs typeface="Lantinghei TC Demibold"/>
              </a:rPr>
              <a:t>VRF FW_OUTSIDE</a:t>
            </a:r>
          </a:p>
          <a:p>
            <a:pPr algn="ctr"/>
            <a:endParaRPr lang="en-US" sz="800" dirty="0" smtClean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900" b="1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139" name="Rounded Rectangle 138"/>
          <p:cNvSpPr/>
          <p:nvPr/>
        </p:nvSpPr>
        <p:spPr>
          <a:xfrm>
            <a:off x="3816064" y="1248508"/>
            <a:ext cx="1687801" cy="318752"/>
          </a:xfrm>
          <a:prstGeom prst="roundRect">
            <a:avLst>
              <a:gd name="adj" fmla="val 7637"/>
            </a:avLst>
          </a:prstGeom>
          <a:solidFill>
            <a:srgbClr val="FEFF9F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NX ITD Ingress Interfaces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34" name="Oval 10"/>
          <p:cNvSpPr>
            <a:spLocks noChangeArrowheads="1"/>
          </p:cNvSpPr>
          <p:nvPr/>
        </p:nvSpPr>
        <p:spPr bwMode="auto">
          <a:xfrm>
            <a:off x="4101034" y="3878795"/>
            <a:ext cx="429115" cy="63587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" name="Oval 10"/>
          <p:cNvSpPr>
            <a:spLocks noChangeArrowheads="1"/>
          </p:cNvSpPr>
          <p:nvPr/>
        </p:nvSpPr>
        <p:spPr bwMode="auto">
          <a:xfrm>
            <a:off x="3288095" y="3884085"/>
            <a:ext cx="429115" cy="63587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" name="Oval 10"/>
          <p:cNvSpPr>
            <a:spLocks noChangeArrowheads="1"/>
          </p:cNvSpPr>
          <p:nvPr/>
        </p:nvSpPr>
        <p:spPr bwMode="auto">
          <a:xfrm>
            <a:off x="5683101" y="3884085"/>
            <a:ext cx="429115" cy="63587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" name="Oval 10"/>
          <p:cNvSpPr>
            <a:spLocks noChangeArrowheads="1"/>
          </p:cNvSpPr>
          <p:nvPr/>
        </p:nvSpPr>
        <p:spPr bwMode="auto">
          <a:xfrm>
            <a:off x="4873278" y="3884085"/>
            <a:ext cx="429115" cy="63587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Oval 10"/>
          <p:cNvSpPr>
            <a:spLocks noChangeArrowheads="1"/>
          </p:cNvSpPr>
          <p:nvPr/>
        </p:nvSpPr>
        <p:spPr bwMode="auto">
          <a:xfrm>
            <a:off x="3084454" y="3414713"/>
            <a:ext cx="429115" cy="45719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Oval 10"/>
          <p:cNvSpPr>
            <a:spLocks noChangeArrowheads="1"/>
          </p:cNvSpPr>
          <p:nvPr/>
        </p:nvSpPr>
        <p:spPr bwMode="auto">
          <a:xfrm>
            <a:off x="5059155" y="3429811"/>
            <a:ext cx="429115" cy="6358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7" name="Oval 10"/>
          <p:cNvSpPr>
            <a:spLocks noChangeArrowheads="1"/>
          </p:cNvSpPr>
          <p:nvPr/>
        </p:nvSpPr>
        <p:spPr bwMode="auto">
          <a:xfrm>
            <a:off x="5892184" y="3415524"/>
            <a:ext cx="429115" cy="6358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Oval 10"/>
          <p:cNvSpPr>
            <a:spLocks noChangeArrowheads="1"/>
          </p:cNvSpPr>
          <p:nvPr/>
        </p:nvSpPr>
        <p:spPr bwMode="auto">
          <a:xfrm>
            <a:off x="3907393" y="3423086"/>
            <a:ext cx="429115" cy="6358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59" name="Straight Connector 158"/>
          <p:cNvCxnSpPr/>
          <p:nvPr/>
        </p:nvCxnSpPr>
        <p:spPr>
          <a:xfrm flipH="1" flipV="1">
            <a:off x="3535349" y="3737417"/>
            <a:ext cx="864671" cy="505192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/>
          <p:nvPr/>
        </p:nvCxnSpPr>
        <p:spPr>
          <a:xfrm flipH="1" flipV="1">
            <a:off x="4400021" y="3731865"/>
            <a:ext cx="130128" cy="501336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 flipV="1">
            <a:off x="4682549" y="3731865"/>
            <a:ext cx="350443" cy="510744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/>
          <p:cNvCxnSpPr/>
          <p:nvPr/>
        </p:nvCxnSpPr>
        <p:spPr>
          <a:xfrm flipV="1">
            <a:off x="4829250" y="3731865"/>
            <a:ext cx="1062934" cy="510744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0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813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" name="Picture 20" descr="C:\Users\ecoffey\AppData\Local\Temp\Rar$DRa0.608\30080_Device_switch_unknown_6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784" y="3998769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752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464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" name="Picture 20" descr="C:\Users\ecoffey\AppData\Local\Temp\Rar$DRa0.295\30029_Device_firewall_unknown_6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819" y="3429811"/>
            <a:ext cx="487680" cy="4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" name="Rounded Rectangle 163"/>
          <p:cNvSpPr/>
          <p:nvPr/>
        </p:nvSpPr>
        <p:spPr>
          <a:xfrm>
            <a:off x="4336509" y="4433805"/>
            <a:ext cx="492742" cy="213183"/>
          </a:xfrm>
          <a:prstGeom prst="roundRect">
            <a:avLst>
              <a:gd name="adj" fmla="val 7637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  <a:latin typeface="Lantinghei TC Heavy"/>
                <a:cs typeface="Lantinghei TC Heavy"/>
              </a:rPr>
              <a:t>CCL</a:t>
            </a:r>
            <a:endParaRPr lang="en-US" sz="900" dirty="0">
              <a:solidFill>
                <a:srgbClr val="000000"/>
              </a:solidFill>
              <a:latin typeface="Lantinghei TC Heavy"/>
              <a:cs typeface="Lantinghei TC Heavy"/>
            </a:endParaRPr>
          </a:p>
        </p:txBody>
      </p:sp>
      <p:sp>
        <p:nvSpPr>
          <p:cNvPr id="153" name="Rounded Rectangle 152"/>
          <p:cNvSpPr/>
          <p:nvPr/>
        </p:nvSpPr>
        <p:spPr>
          <a:xfrm>
            <a:off x="186868" y="1423276"/>
            <a:ext cx="1858802" cy="1749927"/>
          </a:xfrm>
          <a:prstGeom prst="roundRect">
            <a:avLst>
              <a:gd name="adj" fmla="val 7637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FF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b="1" dirty="0" smtClean="0">
                <a:solidFill>
                  <a:srgbClr val="000000"/>
                </a:solidFill>
                <a:latin typeface="Lantinghei TC Demibold"/>
                <a:cs typeface="Lantinghei TC Demibold"/>
              </a:rPr>
              <a:t>Individual Mode</a:t>
            </a:r>
            <a:r>
              <a:rPr lang="en-US" sz="800" b="1" dirty="0">
                <a:solidFill>
                  <a:srgbClr val="000000"/>
                </a:solidFill>
                <a:latin typeface="Lantinghei TC Demibold"/>
                <a:cs typeface="Lantinghei TC Demibold"/>
              </a:rPr>
              <a:t> </a:t>
            </a:r>
            <a:r>
              <a:rPr lang="en-US" sz="800" b="1" dirty="0" smtClean="0">
                <a:solidFill>
                  <a:srgbClr val="000000"/>
                </a:solidFill>
                <a:latin typeface="Lantinghei TC Demibold"/>
                <a:cs typeface="Lantinghei TC Demibold"/>
              </a:rPr>
              <a:t>ASA Cluster</a:t>
            </a:r>
          </a:p>
          <a:p>
            <a:pPr algn="ctr"/>
            <a:r>
              <a:rPr lang="en-US" sz="800" b="1" dirty="0" smtClean="0">
                <a:solidFill>
                  <a:srgbClr val="000000"/>
                </a:solidFill>
                <a:latin typeface="Lantinghei TC Demibold"/>
                <a:cs typeface="Lantinghei TC Demibold"/>
              </a:rPr>
              <a:t>L3 Routed Firewalls</a:t>
            </a:r>
          </a:p>
          <a:p>
            <a:pPr algn="ctr"/>
            <a:endParaRPr lang="en-US" sz="800" b="1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b="1" dirty="0" smtClean="0">
                <a:solidFill>
                  <a:srgbClr val="000000"/>
                </a:solidFill>
                <a:latin typeface="Lantinghei TC Demibold"/>
                <a:cs typeface="Lantinghei TC Demibold"/>
              </a:rPr>
              <a:t>Each cluster member has its own unique IP allocated from a cluster pool, maintains its own ARP and Routing Tables</a:t>
            </a:r>
            <a:endParaRPr lang="en-US" sz="800" b="1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endParaRPr lang="en-US" sz="800" dirty="0" smtClean="0">
              <a:solidFill>
                <a:srgbClr val="000000"/>
              </a:solidFill>
              <a:latin typeface="Lantinghei TC Demibold"/>
              <a:cs typeface="Lantinghei TC Demibold"/>
            </a:endParaRPr>
          </a:p>
          <a:p>
            <a:pPr algn="ctr"/>
            <a:r>
              <a:rPr lang="en-US" sz="800" b="1" dirty="0">
                <a:solidFill>
                  <a:srgbClr val="000000"/>
                </a:solidFill>
                <a:latin typeface="Lantinghei TC Demibold"/>
                <a:cs typeface="Lantinghei TC Demibold"/>
              </a:rPr>
              <a:t>Each firewall has its own port-channel to connect to 1 of the VPC peers. A single non-VPC firewall interface (e.g., te0/6) can also be used.</a:t>
            </a:r>
          </a:p>
          <a:p>
            <a:pPr algn="ctr"/>
            <a:endParaRPr lang="en-US" sz="800" dirty="0">
              <a:solidFill>
                <a:srgbClr val="000000"/>
              </a:solidFill>
              <a:latin typeface="Lantinghei TC Demibold"/>
              <a:cs typeface="Lantinghei TC Demibold"/>
            </a:endParaRPr>
          </a:p>
        </p:txBody>
      </p:sp>
    </p:spTree>
    <p:extLst>
      <p:ext uri="{BB962C8B-B14F-4D97-AF65-F5344CB8AC3E}">
        <p14:creationId xmlns:p14="http://schemas.microsoft.com/office/powerpoint/2010/main" val="1864200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7" grpId="0" animBg="1"/>
      <p:bldP spid="88" grpId="0" animBg="1"/>
      <p:bldP spid="89" grpId="0" animBg="1"/>
      <p:bldP spid="91" grpId="0" animBg="1"/>
      <p:bldP spid="92" grpId="0" animBg="1"/>
      <p:bldP spid="96" grpId="0" animBg="1"/>
      <p:bldP spid="98" grpId="0" animBg="1"/>
      <p:bldP spid="99" grpId="0" animBg="1"/>
      <p:bldP spid="107" grpId="0" animBg="1"/>
      <p:bldP spid="108" grpId="0" animBg="1"/>
      <p:bldP spid="110" grpId="0" animBg="1"/>
      <p:bldP spid="116" grpId="0" animBg="1"/>
      <p:bldP spid="123" grpId="0" animBg="1"/>
      <p:bldP spid="136" grpId="0" animBg="1"/>
      <p:bldP spid="139" grpId="0" animBg="1"/>
      <p:bldP spid="164" grpId="0" animBg="1"/>
      <p:bldP spid="15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993900"/>
            <a:ext cx="8077200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Lantinghei TC Heavy"/>
              <a:cs typeface="Lantinghei TC Heavy"/>
            </a:endParaRPr>
          </a:p>
          <a:p>
            <a:r>
              <a:rPr lang="en-US" dirty="0" smtClean="0">
                <a:latin typeface="Lantinghei TC Heavy"/>
                <a:cs typeface="Lantinghei TC Heavy"/>
              </a:rPr>
              <a:t>Nexus 7000</a:t>
            </a:r>
          </a:p>
          <a:p>
            <a:endParaRPr lang="en-US" dirty="0">
              <a:latin typeface="Lantinghei TC Heavy"/>
              <a:cs typeface="Lantinghei TC Heavy"/>
            </a:endParaRPr>
          </a:p>
          <a:p>
            <a:pPr marL="342900" indent="-342900">
              <a:buFont typeface="+mj-ea"/>
              <a:buAutoNum type="circleNumDbPlain"/>
            </a:pPr>
            <a:r>
              <a:rPr lang="en-US" dirty="0" smtClean="0"/>
              <a:t>Create VDC and allocate ports (not displayed)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/>
              <a:t>Enable Features 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/>
              <a:t>Enable L2 Vlans to be used in the topology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>
                <a:cs typeface="Lantinghei TC Demibold"/>
              </a:rPr>
              <a:t>Configure VPC between local and peer switch </a:t>
            </a:r>
            <a:endParaRPr lang="en-US" dirty="0" smtClean="0">
              <a:cs typeface="Lantinghei TC Demibold"/>
            </a:endParaRPr>
          </a:p>
          <a:p>
            <a:pPr marL="800100" lvl="1" indent="-342900">
              <a:buFont typeface="+mj-lt"/>
              <a:buAutoNum type="alphaLcParenR"/>
            </a:pPr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Lantinghei TC Demibold"/>
              </a:rPr>
              <a:t>- </a:t>
            </a: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cs typeface="Lantinghei TC Demibold"/>
              </a:rPr>
              <a:t>Enable L3 Over VPC feature (NXOS 7.2+ only)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 smtClean="0"/>
              <a:t>Create VRF(s) </a:t>
            </a:r>
            <a:r>
              <a:rPr lang="en-US" dirty="0"/>
              <a:t>needed for ITD </a:t>
            </a:r>
            <a:r>
              <a:rPr lang="en-US" dirty="0" smtClean="0"/>
              <a:t>process </a:t>
            </a:r>
            <a:r>
              <a:rPr lang="en-US" i="1" dirty="0" smtClean="0">
                <a:solidFill>
                  <a:srgbClr val="0000FF"/>
                </a:solidFill>
              </a:rPr>
              <a:t>–Optional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>
                <a:cs typeface="Lantinghei TC Demibold"/>
              </a:rPr>
              <a:t>Configure (physical/logical) transit switch interfaces connecting to firewalls Inside and Outside interfaces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>
                <a:cs typeface="Lantinghei TC Demibold"/>
              </a:rPr>
              <a:t>Configure ITD Ingress interfaces that connect to downstream network infrastructure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>
                <a:cs typeface="Lantinghei TC Demibold"/>
              </a:rPr>
              <a:t>Define ITD Device Groups and Health Probe parameters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>
                <a:cs typeface="Lantinghei TC Demibold"/>
              </a:rPr>
              <a:t>Configure ITD service and mandatory parameters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dirty="0">
                <a:cs typeface="Lantinghei TC Demibold"/>
              </a:rPr>
              <a:t>Enabled optional ITD features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" y="1335922"/>
            <a:ext cx="779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 configuration steps are done in each VDC (or individual switch on each side of the “sandwich” configuration. Configuration steps are shown using NXOS 7.2+ topology.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30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436132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Create VDC and allocate ports (not shown)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Enable Features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700" y="2237264"/>
            <a:ext cx="6858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ourier"/>
                <a:cs typeface="Courier"/>
              </a:rPr>
              <a:t>feature </a:t>
            </a:r>
            <a:r>
              <a:rPr lang="en-US" sz="1400" dirty="0">
                <a:latin typeface="Courier"/>
                <a:cs typeface="Courier"/>
              </a:rPr>
              <a:t>pbr</a:t>
            </a:r>
          </a:p>
          <a:p>
            <a:r>
              <a:rPr lang="en-US" sz="1400" dirty="0">
                <a:latin typeface="Courier"/>
                <a:cs typeface="Courier"/>
              </a:rPr>
              <a:t>feature interface-vlan</a:t>
            </a:r>
          </a:p>
          <a:p>
            <a:r>
              <a:rPr lang="en-US" sz="1400" dirty="0">
                <a:latin typeface="Courier"/>
                <a:cs typeface="Courier"/>
              </a:rPr>
              <a:t>feature </a:t>
            </a:r>
            <a:r>
              <a:rPr lang="en-US" sz="1400" dirty="0" smtClean="0">
                <a:latin typeface="Courier"/>
                <a:cs typeface="Courier"/>
              </a:rPr>
              <a:t>hsrp </a:t>
            </a:r>
            <a:r>
              <a:rPr lang="en-US" sz="1400" i="1" dirty="0" smtClean="0">
                <a:solidFill>
                  <a:srgbClr val="0000FF"/>
                </a:solidFill>
                <a:latin typeface="Courier"/>
                <a:cs typeface="Courier"/>
              </a:rPr>
              <a:t>#optional</a:t>
            </a:r>
            <a:endParaRPr lang="en-US" sz="1400" i="1" dirty="0">
              <a:solidFill>
                <a:srgbClr val="0000FF"/>
              </a:solidFill>
              <a:latin typeface="Courier"/>
              <a:cs typeface="Courier"/>
            </a:endParaRPr>
          </a:p>
          <a:p>
            <a:r>
              <a:rPr lang="en-US" sz="1400" dirty="0">
                <a:latin typeface="Courier"/>
                <a:cs typeface="Courier"/>
              </a:rPr>
              <a:t>feature </a:t>
            </a:r>
            <a:r>
              <a:rPr lang="en-US" sz="1400" dirty="0" smtClean="0">
                <a:latin typeface="Courier"/>
                <a:cs typeface="Courier"/>
              </a:rPr>
              <a:t>lacp</a:t>
            </a:r>
            <a:r>
              <a:rPr lang="en-US" sz="1400" i="1" dirty="0" smtClean="0">
                <a:solidFill>
                  <a:srgbClr val="0000FF"/>
                </a:solidFill>
                <a:latin typeface="Courier"/>
                <a:cs typeface="Courier"/>
              </a:rPr>
              <a:t> #optional</a:t>
            </a:r>
            <a:endParaRPr lang="en-US" sz="1400" i="1" dirty="0">
              <a:solidFill>
                <a:srgbClr val="0000FF"/>
              </a:solidFill>
              <a:latin typeface="Courier"/>
              <a:cs typeface="Courier"/>
            </a:endParaRPr>
          </a:p>
          <a:p>
            <a:r>
              <a:rPr lang="en-US" sz="1400" dirty="0">
                <a:latin typeface="Courier"/>
                <a:cs typeface="Courier"/>
              </a:rPr>
              <a:t>feature </a:t>
            </a:r>
            <a:r>
              <a:rPr lang="en-US" sz="1400" dirty="0" smtClean="0">
                <a:latin typeface="Courier"/>
                <a:cs typeface="Courier"/>
              </a:rPr>
              <a:t>vpc</a:t>
            </a:r>
            <a:r>
              <a:rPr lang="en-US" sz="1400" dirty="0">
                <a:latin typeface="Courier"/>
                <a:cs typeface="Courier"/>
              </a:rPr>
              <a:t> </a:t>
            </a:r>
            <a:r>
              <a:rPr lang="en-US" sz="1400" i="1" dirty="0" smtClean="0">
                <a:solidFill>
                  <a:srgbClr val="0000FF"/>
                </a:solidFill>
                <a:latin typeface="Courier"/>
                <a:cs typeface="Courier"/>
              </a:rPr>
              <a:t> #optional</a:t>
            </a:r>
          </a:p>
          <a:p>
            <a:r>
              <a:rPr lang="en-US" sz="1400" dirty="0" smtClean="0">
                <a:latin typeface="Courier"/>
                <a:cs typeface="Courier"/>
              </a:rPr>
              <a:t>feature </a:t>
            </a:r>
            <a:r>
              <a:rPr lang="en-US" sz="1400" dirty="0">
                <a:latin typeface="Courier"/>
                <a:cs typeface="Courier"/>
              </a:rPr>
              <a:t>sla sender</a:t>
            </a:r>
          </a:p>
          <a:p>
            <a:r>
              <a:rPr lang="en-US" sz="1400" dirty="0">
                <a:latin typeface="Courier"/>
                <a:cs typeface="Courier"/>
              </a:rPr>
              <a:t>feature sla responder</a:t>
            </a:r>
          </a:p>
          <a:p>
            <a:r>
              <a:rPr lang="en-US" sz="1400" dirty="0">
                <a:latin typeface="Courier"/>
                <a:cs typeface="Courier"/>
              </a:rPr>
              <a:t>feature </a:t>
            </a:r>
            <a:r>
              <a:rPr lang="en-US" sz="1400" dirty="0" smtClean="0">
                <a:latin typeface="Courier"/>
                <a:cs typeface="Courier"/>
              </a:rPr>
              <a:t>itd</a:t>
            </a:r>
            <a:endParaRPr lang="en-US" sz="1400" dirty="0">
              <a:latin typeface="Courier"/>
              <a:cs typeface="Couri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700" y="4429443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.   Enable L2 Vlans used in topology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7100" y="4873486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i="1" dirty="0" smtClean="0">
                <a:latin typeface="Courier"/>
                <a:cs typeface="Courier"/>
              </a:rPr>
              <a:t>#VDC </a:t>
            </a:r>
            <a:r>
              <a:rPr lang="hr-HR" sz="1400" b="1" i="1" dirty="0">
                <a:latin typeface="Courier"/>
                <a:cs typeface="Courier"/>
              </a:rPr>
              <a:t>1 - Inside</a:t>
            </a:r>
            <a:endParaRPr lang="en-US" sz="1400" b="1" i="1" dirty="0" smtClean="0">
              <a:latin typeface="Courier"/>
              <a:cs typeface="Courier"/>
            </a:endParaRPr>
          </a:p>
          <a:p>
            <a:r>
              <a:rPr lang="en-US" sz="1400" dirty="0" smtClean="0">
                <a:latin typeface="Courier"/>
                <a:cs typeface="Courier"/>
              </a:rPr>
              <a:t>V</a:t>
            </a:r>
            <a:r>
              <a:rPr lang="hr-HR" sz="1400" dirty="0" smtClean="0">
                <a:latin typeface="Courier"/>
                <a:cs typeface="Courier"/>
              </a:rPr>
              <a:t>lan 101,1101   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65200" y="5771872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i="1" dirty="0" smtClean="0">
                <a:latin typeface="Courier"/>
                <a:cs typeface="Courier"/>
              </a:rPr>
              <a:t>#VDC </a:t>
            </a:r>
            <a:r>
              <a:rPr lang="hr-HR" sz="1400" b="1" i="1" dirty="0">
                <a:latin typeface="Courier"/>
                <a:cs typeface="Courier"/>
              </a:rPr>
              <a:t>2 </a:t>
            </a:r>
            <a:r>
              <a:rPr lang="hr-HR" sz="1400" b="1" i="1" dirty="0" smtClean="0">
                <a:latin typeface="Courier"/>
                <a:cs typeface="Courier"/>
              </a:rPr>
              <a:t>– Outside</a:t>
            </a:r>
          </a:p>
          <a:p>
            <a:r>
              <a:rPr lang="en-US" sz="1400" dirty="0" smtClean="0">
                <a:latin typeface="Courier"/>
                <a:cs typeface="Courier"/>
              </a:rPr>
              <a:t>V</a:t>
            </a:r>
            <a:r>
              <a:rPr lang="hr-HR" sz="1400" dirty="0" smtClean="0">
                <a:latin typeface="Courier"/>
                <a:cs typeface="Courier"/>
              </a:rPr>
              <a:t>lan 100,1100  </a:t>
            </a:r>
          </a:p>
        </p:txBody>
      </p:sp>
    </p:spTree>
    <p:extLst>
      <p:ext uri="{BB962C8B-B14F-4D97-AF65-F5344CB8AC3E}">
        <p14:creationId xmlns:p14="http://schemas.microsoft.com/office/powerpoint/2010/main" val="18050859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8890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buAutoNum type="arabicPeriod" startAt="4"/>
            </a:pPr>
            <a:r>
              <a:rPr lang="en-US" dirty="0" smtClean="0"/>
              <a:t>Configure VPC between local and peer switch. </a:t>
            </a:r>
            <a:r>
              <a:rPr lang="en-US" i="1" dirty="0">
                <a:solidFill>
                  <a:srgbClr val="0000FF"/>
                </a:solidFill>
                <a:cs typeface="Lantinghei TC Demibold"/>
              </a:rPr>
              <a:t>Enable L3 Over VPC feature (NXOS 7.2+ only</a:t>
            </a:r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Lantinghei TC Demibold"/>
              </a:rPr>
              <a:t>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87400" y="1549400"/>
            <a:ext cx="8178800" cy="5078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latin typeface="Courier"/>
                <a:cs typeface="Courier"/>
              </a:rPr>
              <a:t>#VDC1 – Inside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vrf </a:t>
            </a:r>
            <a:r>
              <a:rPr lang="en-US" sz="1200" dirty="0">
                <a:latin typeface="Courier"/>
                <a:cs typeface="Courier"/>
              </a:rPr>
              <a:t>context vpc-keepalive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vpc domain 1</a:t>
            </a:r>
          </a:p>
          <a:p>
            <a:r>
              <a:rPr lang="en-US" sz="1200" dirty="0">
                <a:latin typeface="Courier"/>
                <a:cs typeface="Courier"/>
              </a:rPr>
              <a:t>  peer-keepalive destination 1.1.1.7 source 1.1.1.8 vrf vpc-keepalive</a:t>
            </a:r>
          </a:p>
          <a:p>
            <a:r>
              <a:rPr lang="en-US" sz="1200" dirty="0">
                <a:latin typeface="Courier"/>
                <a:cs typeface="Courier"/>
              </a:rPr>
              <a:t>  peer-</a:t>
            </a:r>
            <a:r>
              <a:rPr lang="en-US" sz="1200" dirty="0" smtClean="0">
                <a:latin typeface="Courier"/>
                <a:cs typeface="Courier"/>
              </a:rPr>
              <a:t>gateway</a:t>
            </a:r>
          </a:p>
          <a:p>
            <a:r>
              <a:rPr lang="en-US" sz="1200" b="1" dirty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sz="1200" b="1" dirty="0" smtClean="0">
                <a:solidFill>
                  <a:srgbClr val="0000FF"/>
                </a:solidFill>
                <a:latin typeface="Courier"/>
                <a:cs typeface="Courier"/>
              </a:rPr>
              <a:t> layer3 </a:t>
            </a:r>
            <a:r>
              <a:rPr lang="en-US" sz="1200" b="1" dirty="0">
                <a:solidFill>
                  <a:srgbClr val="0000FF"/>
                </a:solidFill>
                <a:latin typeface="Courier"/>
                <a:cs typeface="Courier"/>
              </a:rPr>
              <a:t>peer-router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ipv6 nd synchronize</a:t>
            </a:r>
          </a:p>
          <a:p>
            <a:r>
              <a:rPr lang="en-US" sz="1200" dirty="0">
                <a:latin typeface="Courier"/>
                <a:cs typeface="Courier"/>
              </a:rPr>
              <a:t>  ip arp synchronize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port-channel1</a:t>
            </a:r>
          </a:p>
          <a:p>
            <a:r>
              <a:rPr lang="en-US" sz="1200" dirty="0">
                <a:latin typeface="Courier"/>
                <a:cs typeface="Courier"/>
              </a:rPr>
              <a:t>  description - VPC PEER LINK </a:t>
            </a: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trunk</a:t>
            </a:r>
          </a:p>
          <a:p>
            <a:r>
              <a:rPr lang="en-US" sz="1200" dirty="0">
                <a:latin typeface="Courier"/>
                <a:cs typeface="Courier"/>
              </a:rPr>
              <a:t>  spanning-tree port type network</a:t>
            </a:r>
          </a:p>
          <a:p>
            <a:r>
              <a:rPr lang="en-US" sz="1200" dirty="0">
                <a:latin typeface="Courier"/>
                <a:cs typeface="Courier"/>
              </a:rPr>
              <a:t>  vpc peer-link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Ethernet1/1</a:t>
            </a:r>
          </a:p>
          <a:p>
            <a:r>
              <a:rPr lang="en-US" sz="1200" dirty="0">
                <a:latin typeface="Courier"/>
                <a:cs typeface="Courier"/>
              </a:rPr>
              <a:t>  description - VPC KEEP-ALIVE LINK</a:t>
            </a:r>
          </a:p>
          <a:p>
            <a:r>
              <a:rPr lang="en-US" sz="1200" dirty="0">
                <a:latin typeface="Courier"/>
                <a:cs typeface="Courier"/>
              </a:rPr>
              <a:t>  vrf member vpc-keepalive</a:t>
            </a:r>
          </a:p>
          <a:p>
            <a:r>
              <a:rPr lang="en-US" sz="1200" dirty="0">
                <a:latin typeface="Courier"/>
                <a:cs typeface="Courier"/>
              </a:rPr>
              <a:t>  ip address 1.1.1.8/24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Ethernet1/2-3</a:t>
            </a:r>
          </a:p>
          <a:p>
            <a:r>
              <a:rPr lang="en-US" sz="1200" dirty="0">
                <a:latin typeface="Courier"/>
                <a:cs typeface="Courier"/>
              </a:rPr>
              <a:t>  description - VPC PEER LINK </a:t>
            </a: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trunk</a:t>
            </a:r>
          </a:p>
          <a:p>
            <a:r>
              <a:rPr lang="en-US" sz="1200" dirty="0">
                <a:latin typeface="Courier"/>
                <a:cs typeface="Courier"/>
              </a:rPr>
              <a:t>  channel-group 1 mode </a:t>
            </a:r>
            <a:r>
              <a:rPr lang="en-US" sz="1200" dirty="0" smtClean="0">
                <a:latin typeface="Courier"/>
                <a:cs typeface="Courier"/>
              </a:rPr>
              <a:t>active</a:t>
            </a:r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90256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7400" y="1270000"/>
            <a:ext cx="8178800" cy="5447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latin typeface="Courier"/>
                <a:cs typeface="Courier"/>
              </a:rPr>
              <a:t>#VDC2 – Outside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vrf </a:t>
            </a:r>
            <a:r>
              <a:rPr lang="en-US" sz="1200" dirty="0">
                <a:latin typeface="Courier"/>
                <a:cs typeface="Courier"/>
              </a:rPr>
              <a:t>context vpc-keepalive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vpc domain 1</a:t>
            </a:r>
          </a:p>
          <a:p>
            <a:r>
              <a:rPr lang="en-US" sz="1200" dirty="0">
                <a:latin typeface="Courier"/>
                <a:cs typeface="Courier"/>
              </a:rPr>
              <a:t>  peer-keepalive destination </a:t>
            </a:r>
            <a:r>
              <a:rPr lang="en-US" sz="1200" dirty="0" smtClean="0">
                <a:latin typeface="Courier"/>
                <a:cs typeface="Courier"/>
              </a:rPr>
              <a:t>2.2.2.7 </a:t>
            </a:r>
            <a:r>
              <a:rPr lang="en-US" sz="1200" dirty="0">
                <a:latin typeface="Courier"/>
                <a:cs typeface="Courier"/>
              </a:rPr>
              <a:t>source </a:t>
            </a:r>
            <a:r>
              <a:rPr lang="en-US" sz="1200" dirty="0" smtClean="0">
                <a:latin typeface="Courier"/>
                <a:cs typeface="Courier"/>
              </a:rPr>
              <a:t>2.2.2.8 </a:t>
            </a:r>
            <a:r>
              <a:rPr lang="en-US" sz="1200" dirty="0">
                <a:latin typeface="Courier"/>
                <a:cs typeface="Courier"/>
              </a:rPr>
              <a:t>vrf vpc-keepalive</a:t>
            </a:r>
          </a:p>
          <a:p>
            <a:r>
              <a:rPr lang="en-US" sz="1200" dirty="0">
                <a:latin typeface="Courier"/>
                <a:cs typeface="Courier"/>
              </a:rPr>
              <a:t>  peer-</a:t>
            </a:r>
            <a:r>
              <a:rPr lang="en-US" sz="1200" dirty="0" smtClean="0">
                <a:latin typeface="Courier"/>
                <a:cs typeface="Courier"/>
              </a:rPr>
              <a:t>gateway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b="1" dirty="0" smtClean="0">
                <a:solidFill>
                  <a:srgbClr val="0000FF"/>
                </a:solidFill>
                <a:latin typeface="Courier"/>
                <a:cs typeface="Courier"/>
              </a:rPr>
              <a:t>layer3 peer-router</a:t>
            </a:r>
            <a:endParaRPr lang="en-US" sz="1200" b="1" dirty="0">
              <a:solidFill>
                <a:srgbClr val="0000FF"/>
              </a:solidFill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ipv6 nd synchronize</a:t>
            </a:r>
          </a:p>
          <a:p>
            <a:r>
              <a:rPr lang="en-US" sz="1200" dirty="0">
                <a:latin typeface="Courier"/>
                <a:cs typeface="Courier"/>
              </a:rPr>
              <a:t>  ip arp synchronize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port-channel1</a:t>
            </a:r>
          </a:p>
          <a:p>
            <a:r>
              <a:rPr lang="en-US" sz="1200" dirty="0">
                <a:latin typeface="Courier"/>
                <a:cs typeface="Courier"/>
              </a:rPr>
              <a:t>  description - VPC PEER LINK </a:t>
            </a: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trunk</a:t>
            </a:r>
          </a:p>
          <a:p>
            <a:r>
              <a:rPr lang="en-US" sz="1200" dirty="0">
                <a:latin typeface="Courier"/>
                <a:cs typeface="Courier"/>
              </a:rPr>
              <a:t>  spanning-tree port type network</a:t>
            </a:r>
          </a:p>
          <a:p>
            <a:r>
              <a:rPr lang="en-US" sz="1200" dirty="0">
                <a:latin typeface="Courier"/>
                <a:cs typeface="Courier"/>
              </a:rPr>
              <a:t>  vpc peer-link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Ethernet1/1</a:t>
            </a:r>
          </a:p>
          <a:p>
            <a:r>
              <a:rPr lang="en-US" sz="1200" dirty="0">
                <a:latin typeface="Courier"/>
                <a:cs typeface="Courier"/>
              </a:rPr>
              <a:t>  description - VPC KEEP-ALIVE LINK</a:t>
            </a:r>
          </a:p>
          <a:p>
            <a:r>
              <a:rPr lang="en-US" sz="1200" dirty="0">
                <a:latin typeface="Courier"/>
                <a:cs typeface="Courier"/>
              </a:rPr>
              <a:t>  vrf member vpc-keepalive</a:t>
            </a:r>
          </a:p>
          <a:p>
            <a:r>
              <a:rPr lang="en-US" sz="1200" dirty="0">
                <a:latin typeface="Courier"/>
                <a:cs typeface="Courier"/>
              </a:rPr>
              <a:t>  ip address </a:t>
            </a:r>
            <a:r>
              <a:rPr lang="en-US" sz="1200" dirty="0" smtClean="0">
                <a:latin typeface="Courier"/>
                <a:cs typeface="Courier"/>
              </a:rPr>
              <a:t>2.2.2.8</a:t>
            </a:r>
            <a:r>
              <a:rPr lang="en-US" sz="1200" dirty="0">
                <a:latin typeface="Courier"/>
                <a:cs typeface="Courier"/>
              </a:rPr>
              <a:t>/24</a:t>
            </a: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Ethernet1/2-3</a:t>
            </a:r>
          </a:p>
          <a:p>
            <a:r>
              <a:rPr lang="en-US" sz="1200" dirty="0">
                <a:latin typeface="Courier"/>
                <a:cs typeface="Courier"/>
              </a:rPr>
              <a:t>  description - VPC PEER LINK </a:t>
            </a: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trunk</a:t>
            </a:r>
          </a:p>
          <a:p>
            <a:r>
              <a:rPr lang="en-US" sz="1200" dirty="0">
                <a:latin typeface="Courier"/>
                <a:cs typeface="Courier"/>
              </a:rPr>
              <a:t>  channel-group 1 mode active</a:t>
            </a: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7700" y="8890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.   Cont.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6142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398032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r>
              <a:rPr lang="en-US" dirty="0" smtClean="0"/>
              <a:t>.   Create VRF(s) </a:t>
            </a:r>
            <a:r>
              <a:rPr lang="en-US" dirty="0"/>
              <a:t>needed for ITD </a:t>
            </a:r>
            <a:r>
              <a:rPr lang="en-US" dirty="0" smtClean="0"/>
              <a:t>process </a:t>
            </a:r>
            <a:r>
              <a:rPr lang="en-US" i="1" dirty="0" smtClean="0"/>
              <a:t>–Optional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9000" y="1907064"/>
            <a:ext cx="6997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latin typeface="Courier"/>
                <a:cs typeface="Courier"/>
              </a:rPr>
              <a:t>Since VDCs segment traffic, additional VRFs are not needed</a:t>
            </a:r>
            <a:endParaRPr lang="en-US" sz="12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9574816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8800" y="850900"/>
            <a:ext cx="764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r>
              <a:rPr lang="en-US" dirty="0" smtClean="0"/>
              <a:t>.   Configure </a:t>
            </a:r>
            <a:r>
              <a:rPr lang="en-US" dirty="0"/>
              <a:t>(physical/logical) interfaces connecting to </a:t>
            </a:r>
            <a:r>
              <a:rPr lang="en-US" dirty="0" smtClean="0"/>
              <a:t>firewall </a:t>
            </a:r>
            <a:r>
              <a:rPr lang="en-US" dirty="0"/>
              <a:t>Inside and Outside </a:t>
            </a:r>
            <a:r>
              <a:rPr lang="en-US" dirty="0" smtClean="0"/>
              <a:t>networks</a:t>
            </a:r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41400" y="1562100"/>
            <a:ext cx="6997700" cy="5878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Lantinghei TC Demibold"/>
                <a:cs typeface="Lantinghei TC Demibold"/>
              </a:rPr>
              <a:t>#VDC1</a:t>
            </a:r>
          </a:p>
          <a:p>
            <a:r>
              <a:rPr lang="en-US" sz="1200" dirty="0" smtClean="0">
                <a:latin typeface="Courier"/>
                <a:cs typeface="Courier"/>
              </a:rPr>
              <a:t>interface 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Vlan101</a:t>
            </a:r>
          </a:p>
          <a:p>
            <a:r>
              <a:rPr lang="en-US" sz="1200" dirty="0">
                <a:latin typeface="Courier"/>
                <a:cs typeface="Courier"/>
              </a:rPr>
              <a:t>  description 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INSIDE_FW_VLAN</a:t>
            </a: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  <a:p>
            <a:r>
              <a:rPr lang="en-US" sz="1200" dirty="0">
                <a:latin typeface="Courier"/>
                <a:cs typeface="Courier"/>
              </a:rPr>
              <a:t>  no ip redirects</a:t>
            </a:r>
          </a:p>
          <a:p>
            <a:r>
              <a:rPr lang="en-US" sz="1200" dirty="0">
                <a:latin typeface="Courier"/>
                <a:cs typeface="Courier"/>
              </a:rPr>
              <a:t>  ip address 10.1.0.18/24</a:t>
            </a:r>
          </a:p>
          <a:p>
            <a:r>
              <a:rPr lang="en-US" sz="1200" dirty="0">
                <a:latin typeface="Courier"/>
                <a:cs typeface="Courier"/>
              </a:rPr>
              <a:t>  hsrp 1 </a:t>
            </a:r>
          </a:p>
          <a:p>
            <a:r>
              <a:rPr lang="en-US" sz="1200" dirty="0">
                <a:latin typeface="Courier"/>
                <a:cs typeface="Courier"/>
              </a:rPr>
              <a:t>    ip 10.1.0.10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Ethernet4</a:t>
            </a:r>
            <a:r>
              <a:rPr lang="en-US" sz="1200" dirty="0" smtClean="0">
                <a:latin typeface="Courier"/>
                <a:cs typeface="Courier"/>
              </a:rPr>
              <a:t>/25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To_ITD-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ASA</a:t>
            </a:r>
            <a:r>
              <a:rPr lang="en-US" sz="1200" dirty="0" smtClean="0">
                <a:solidFill>
                  <a:srgbClr val="0000FF"/>
                </a:solidFill>
                <a:latin typeface="Courier"/>
                <a:cs typeface="Courier"/>
              </a:rPr>
              <a:t>-1_Po11-VPC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switchport mode access</a:t>
            </a:r>
          </a:p>
          <a:p>
            <a:r>
              <a:rPr lang="en-US" sz="1200" dirty="0">
                <a:latin typeface="Courier"/>
                <a:cs typeface="Courier"/>
              </a:rPr>
              <a:t>  switchport access 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vlan 101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smtClean="0">
                <a:latin typeface="Courier"/>
                <a:cs typeface="Courier"/>
              </a:rPr>
              <a:t>channel-group 11 mode active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Ethernet4/26</a:t>
            </a:r>
          </a:p>
          <a:p>
            <a:r>
              <a:rPr lang="en-US" sz="1200" dirty="0">
                <a:latin typeface="Courier"/>
                <a:cs typeface="Courier"/>
              </a:rPr>
              <a:t>  description To_ITD-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ASA-2_Po12-VPC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101</a:t>
            </a:r>
          </a:p>
          <a:p>
            <a:r>
              <a:rPr lang="en-US" sz="1200" dirty="0">
                <a:latin typeface="Courier"/>
                <a:cs typeface="Courier"/>
              </a:rPr>
              <a:t>  channel-group 12 mode </a:t>
            </a:r>
            <a:r>
              <a:rPr lang="en-US" sz="1200" dirty="0" smtClean="0">
                <a:latin typeface="Courier"/>
                <a:cs typeface="Courier"/>
              </a:rPr>
              <a:t>active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Ethernet4/</a:t>
            </a:r>
            <a:r>
              <a:rPr lang="en-US" sz="1200" dirty="0" smtClean="0">
                <a:latin typeface="Courier"/>
                <a:cs typeface="Courier"/>
              </a:rPr>
              <a:t>27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To_ITD-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ASA</a:t>
            </a:r>
            <a:r>
              <a:rPr lang="en-US" sz="1200" dirty="0" smtClean="0">
                <a:solidFill>
                  <a:srgbClr val="0000FF"/>
                </a:solidFill>
                <a:latin typeface="Courier"/>
                <a:cs typeface="Courier"/>
              </a:rPr>
              <a:t>-3_Po13-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VPC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101</a:t>
            </a:r>
          </a:p>
          <a:p>
            <a:r>
              <a:rPr lang="en-US" sz="1200" dirty="0">
                <a:latin typeface="Courier"/>
                <a:cs typeface="Courier"/>
              </a:rPr>
              <a:t>  channel-group </a:t>
            </a:r>
            <a:r>
              <a:rPr lang="en-US" sz="1200" dirty="0" smtClean="0">
                <a:latin typeface="Courier"/>
                <a:cs typeface="Courier"/>
              </a:rPr>
              <a:t>13 </a:t>
            </a:r>
            <a:r>
              <a:rPr lang="en-US" sz="1200" dirty="0">
                <a:latin typeface="Courier"/>
                <a:cs typeface="Courier"/>
              </a:rPr>
              <a:t>mode active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b="1" i="1" u="sng" dirty="0">
                <a:solidFill>
                  <a:schemeClr val="accent5"/>
                </a:solidFill>
                <a:latin typeface="Lantinghei TC Demibold"/>
                <a:cs typeface="Lantinghei TC Demibold"/>
              </a:rPr>
              <a:t>Replicate for every connecting ASA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45000" y="1497568"/>
            <a:ext cx="4572000" cy="507831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 </a:t>
            </a:r>
            <a:r>
              <a:rPr lang="en-US" sz="1200" dirty="0" smtClean="0">
                <a:latin typeface="Courier"/>
                <a:cs typeface="Courier"/>
              </a:rPr>
              <a:t>11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To_ITD-ASA-</a:t>
            </a:r>
            <a:r>
              <a:rPr lang="en-US" sz="1200" dirty="0" smtClean="0">
                <a:latin typeface="Courier"/>
                <a:cs typeface="Courier"/>
              </a:rPr>
              <a:t>1_PChannelInside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switchport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sz="1200" dirty="0" smtClean="0">
                <a:solidFill>
                  <a:srgbClr val="0000FF"/>
                </a:solidFill>
                <a:latin typeface="Courier"/>
                <a:cs typeface="Courier"/>
              </a:rPr>
              <a:t>101</a:t>
            </a:r>
            <a:endParaRPr lang="en-US" sz="1200" dirty="0">
              <a:solidFill>
                <a:srgbClr val="0000FF"/>
              </a:solidFill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vpc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11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 </a:t>
            </a:r>
            <a:r>
              <a:rPr lang="en-US" sz="1200" dirty="0" smtClean="0">
                <a:latin typeface="Courier"/>
                <a:cs typeface="Courier"/>
              </a:rPr>
              <a:t>12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To_ITD-ASA</a:t>
            </a:r>
            <a:r>
              <a:rPr lang="en-US" sz="1200" dirty="0" smtClean="0">
                <a:latin typeface="Courier"/>
                <a:cs typeface="Courier"/>
              </a:rPr>
              <a:t>-2_PChannelInside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switchport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101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vpc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12</a:t>
            </a:r>
            <a:endParaRPr lang="en-US" sz="1200" dirty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 </a:t>
            </a:r>
            <a:r>
              <a:rPr lang="en-US" sz="1200" dirty="0" smtClean="0">
                <a:latin typeface="Courier"/>
                <a:cs typeface="Courier"/>
              </a:rPr>
              <a:t>13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To_ITD-ASA</a:t>
            </a:r>
            <a:r>
              <a:rPr lang="en-US" sz="1200" dirty="0" smtClean="0">
                <a:latin typeface="Courier"/>
                <a:cs typeface="Courier"/>
              </a:rPr>
              <a:t>-3_PChannelInside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switchport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101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vpc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13</a:t>
            </a:r>
            <a:endParaRPr lang="en-US" sz="1200" dirty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 </a:t>
            </a:r>
            <a:r>
              <a:rPr lang="en-US" sz="1200" dirty="0" smtClean="0">
                <a:latin typeface="Courier"/>
                <a:cs typeface="Courier"/>
              </a:rPr>
              <a:t>14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To_ITD-ASA</a:t>
            </a:r>
            <a:r>
              <a:rPr lang="en-US" sz="1200" dirty="0" smtClean="0">
                <a:latin typeface="Courier"/>
                <a:cs typeface="Courier"/>
              </a:rPr>
              <a:t>-4_PChannelInside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switchport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0000FF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101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vpc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14</a:t>
            </a:r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b="1" i="1" u="sng" dirty="0">
                <a:solidFill>
                  <a:schemeClr val="accent5"/>
                </a:solidFill>
                <a:latin typeface="Lantinghei TC Demibold"/>
                <a:cs typeface="Lantinghei TC Demibold"/>
              </a:rPr>
              <a:t>Replicate for every connecting ASA</a:t>
            </a:r>
          </a:p>
          <a:p>
            <a:endParaRPr lang="en-US" sz="12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6602975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8800" y="850900"/>
            <a:ext cx="764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r>
              <a:rPr lang="en-US" dirty="0" smtClean="0"/>
              <a:t>.   Cont. (VDC #2 – Outside)</a:t>
            </a:r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41400" y="1334532"/>
            <a:ext cx="6997700" cy="6063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 smtClean="0">
              <a:latin typeface="Courier"/>
              <a:cs typeface="Courier"/>
            </a:endParaRPr>
          </a:p>
          <a:p>
            <a:r>
              <a:rPr lang="en-US" sz="1600" dirty="0">
                <a:latin typeface="Lantinghei TC Demibold"/>
                <a:cs typeface="Lantinghei TC Demibold"/>
              </a:rPr>
              <a:t>#</a:t>
            </a:r>
            <a:r>
              <a:rPr lang="en-US" sz="1600" dirty="0" smtClean="0">
                <a:latin typeface="Lantinghei TC Demibold"/>
                <a:cs typeface="Lantinghei TC Demibold"/>
              </a:rPr>
              <a:t>VDC2</a:t>
            </a:r>
            <a:endParaRPr lang="en-US" sz="1600" dirty="0">
              <a:latin typeface="Lantinghei TC Demibold"/>
              <a:cs typeface="Lantinghei TC Demibold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interface 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Vlan100</a:t>
            </a:r>
          </a:p>
          <a:p>
            <a:r>
              <a:rPr lang="en-US" sz="1200" dirty="0">
                <a:latin typeface="Courier"/>
                <a:cs typeface="Courier"/>
              </a:rPr>
              <a:t>  description 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OUTSIDE_FW_VLAN</a:t>
            </a: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  <a:p>
            <a:r>
              <a:rPr lang="en-US" sz="1200" dirty="0" smtClean="0">
                <a:latin typeface="Courier"/>
                <a:cs typeface="Courier"/>
              </a:rPr>
              <a:t>  no </a:t>
            </a:r>
            <a:r>
              <a:rPr lang="en-US" sz="1200" dirty="0">
                <a:latin typeface="Courier"/>
                <a:cs typeface="Courier"/>
              </a:rPr>
              <a:t>ip redirects</a:t>
            </a:r>
          </a:p>
          <a:p>
            <a:r>
              <a:rPr lang="en-US" sz="1200" dirty="0">
                <a:latin typeface="Courier"/>
                <a:cs typeface="Courier"/>
              </a:rPr>
              <a:t>  ip address 10.0.0.138/24</a:t>
            </a:r>
          </a:p>
          <a:p>
            <a:r>
              <a:rPr lang="en-US" sz="1200" dirty="0">
                <a:latin typeface="Courier"/>
                <a:cs typeface="Courier"/>
              </a:rPr>
              <a:t>  hsrp 3 </a:t>
            </a:r>
          </a:p>
          <a:p>
            <a:r>
              <a:rPr lang="en-US" sz="1200" dirty="0">
                <a:latin typeface="Courier"/>
                <a:cs typeface="Courier"/>
              </a:rPr>
              <a:t>    ip </a:t>
            </a:r>
            <a:r>
              <a:rPr lang="en-US" sz="1200" dirty="0" smtClean="0">
                <a:latin typeface="Courier"/>
                <a:cs typeface="Courier"/>
              </a:rPr>
              <a:t>10.0.0.100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Ethernet4</a:t>
            </a:r>
            <a:r>
              <a:rPr lang="en-US" sz="1200" dirty="0" smtClean="0">
                <a:latin typeface="Courier"/>
                <a:cs typeface="Courier"/>
              </a:rPr>
              <a:t>/</a:t>
            </a:r>
            <a:r>
              <a:rPr lang="en-US" sz="1200" dirty="0">
                <a:latin typeface="Courier"/>
                <a:cs typeface="Courier"/>
              </a:rPr>
              <a:t>1</a:t>
            </a:r>
          </a:p>
          <a:p>
            <a:r>
              <a:rPr lang="en-US" sz="1200" dirty="0">
                <a:latin typeface="Courier"/>
                <a:cs typeface="Courier"/>
              </a:rPr>
              <a:t>  description To_ITD</a:t>
            </a:r>
            <a:r>
              <a:rPr lang="en-US" sz="1200" dirty="0" smtClean="0">
                <a:latin typeface="Courier"/>
                <a:cs typeface="Courier"/>
              </a:rPr>
              <a:t>-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ASA</a:t>
            </a:r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-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1</a:t>
            </a:r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_Po21-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VPC</a:t>
            </a:r>
          </a:p>
          <a:p>
            <a:r>
              <a:rPr lang="en-US" sz="1200" dirty="0" smtClean="0">
                <a:latin typeface="Courier"/>
                <a:cs typeface="Courier"/>
              </a:rPr>
              <a:t>  </a:t>
            </a:r>
            <a:r>
              <a:rPr lang="en-US" sz="1200" dirty="0">
                <a:latin typeface="Courier"/>
                <a:cs typeface="Courier"/>
              </a:rPr>
              <a:t>switchport mode </a:t>
            </a:r>
            <a:r>
              <a:rPr lang="en-US" sz="1200" dirty="0" smtClean="0">
                <a:latin typeface="Courier"/>
                <a:cs typeface="Courier"/>
              </a:rPr>
              <a:t>access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switchport </a:t>
            </a:r>
            <a:r>
              <a:rPr lang="en-US" sz="1200" dirty="0" smtClean="0">
                <a:latin typeface="Courier"/>
                <a:cs typeface="Courier"/>
              </a:rPr>
              <a:t>access 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vlan </a:t>
            </a:r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100</a:t>
            </a:r>
            <a:endParaRPr lang="en-US" sz="1200" dirty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no </a:t>
            </a:r>
            <a:r>
              <a:rPr lang="en-US" sz="1200" dirty="0" smtClean="0">
                <a:latin typeface="Courier"/>
                <a:cs typeface="Courier"/>
              </a:rPr>
              <a:t>shutdown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Ethernet4/2</a:t>
            </a:r>
          </a:p>
          <a:p>
            <a:r>
              <a:rPr lang="en-US" sz="1200" dirty="0">
                <a:latin typeface="Courier"/>
                <a:cs typeface="Courier"/>
              </a:rPr>
              <a:t>  description To_ITD</a:t>
            </a:r>
            <a:r>
              <a:rPr lang="en-US" sz="1200" dirty="0" smtClean="0">
                <a:latin typeface="Courier"/>
                <a:cs typeface="Courier"/>
              </a:rPr>
              <a:t>-</a:t>
            </a:r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ASA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-2_Po22-VPC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FF0000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 </a:t>
            </a:r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100</a:t>
            </a:r>
            <a:endParaRPr lang="en-US" sz="1200" dirty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no </a:t>
            </a:r>
            <a:r>
              <a:rPr lang="en-US" sz="1200" dirty="0" smtClean="0">
                <a:latin typeface="Courier"/>
                <a:cs typeface="Courier"/>
              </a:rPr>
              <a:t>shutdown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Ethernet4</a:t>
            </a:r>
            <a:r>
              <a:rPr lang="en-US" sz="1200" dirty="0" smtClean="0">
                <a:latin typeface="Courier"/>
                <a:cs typeface="Courier"/>
              </a:rPr>
              <a:t>/3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To_ITD-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ASA</a:t>
            </a:r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-3_Po23-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VPC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urier"/>
                <a:cs typeface="Courier"/>
              </a:rPr>
              <a:t>switchport</a:t>
            </a:r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FF0000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 100</a:t>
            </a:r>
          </a:p>
          <a:p>
            <a:r>
              <a:rPr lang="en-US" sz="1200" dirty="0">
                <a:latin typeface="Courier"/>
                <a:cs typeface="Courier"/>
              </a:rPr>
              <a:t>  no </a:t>
            </a:r>
            <a:r>
              <a:rPr lang="en-US" sz="1200" dirty="0" smtClean="0">
                <a:latin typeface="Courier"/>
                <a:cs typeface="Courier"/>
              </a:rPr>
              <a:t>shutdown</a:t>
            </a:r>
          </a:p>
          <a:p>
            <a:r>
              <a:rPr lang="en-US" sz="1200" b="1" i="1" u="sng" dirty="0">
                <a:solidFill>
                  <a:schemeClr val="accent5"/>
                </a:solidFill>
                <a:latin typeface="Lantinghei TC Demibold"/>
                <a:cs typeface="Lantinghei TC Demibold"/>
              </a:rPr>
              <a:t>Replicate for every connecting ASA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0" y="1724799"/>
            <a:ext cx="4572000" cy="4524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latin typeface="Courier"/>
                <a:cs typeface="Courier"/>
              </a:rPr>
              <a:t>interface Port-channel 21</a:t>
            </a:r>
          </a:p>
          <a:p>
            <a:r>
              <a:rPr lang="en-US" sz="1200" dirty="0">
                <a:latin typeface="Courier"/>
                <a:cs typeface="Courier"/>
              </a:rPr>
              <a:t>  description To_ITD-ASA-1_PChannelOutside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access </a:t>
            </a:r>
            <a:r>
              <a:rPr lang="en-US" sz="1200" dirty="0" err="1" smtClean="0">
                <a:solidFill>
                  <a:srgbClr val="FF0000"/>
                </a:solidFill>
                <a:latin typeface="Courier"/>
                <a:cs typeface="Courier"/>
              </a:rPr>
              <a:t>vlan</a:t>
            </a:r>
            <a:r>
              <a:rPr lang="en-US" sz="1200" dirty="0" smtClean="0">
                <a:solidFill>
                  <a:srgbClr val="FF0000"/>
                </a:solidFill>
                <a:latin typeface="Courier"/>
                <a:cs typeface="Courier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100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vpc</a:t>
            </a:r>
            <a:r>
              <a:rPr lang="en-US" sz="1200" dirty="0">
                <a:latin typeface="Courier"/>
                <a:cs typeface="Courier"/>
              </a:rPr>
              <a:t> 21</a:t>
            </a:r>
          </a:p>
          <a:p>
            <a:endParaRPr lang="en-US" sz="1200" b="1" i="1" u="sng" dirty="0" smtClean="0">
              <a:solidFill>
                <a:schemeClr val="accent5"/>
              </a:solidFill>
              <a:latin typeface="Lantinghei TC Demibold"/>
              <a:cs typeface="Lantinghei TC Demibold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 </a:t>
            </a:r>
            <a:r>
              <a:rPr lang="en-US" sz="1200" dirty="0" smtClean="0">
                <a:latin typeface="Courier"/>
                <a:cs typeface="Courier"/>
              </a:rPr>
              <a:t>22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To_ITD-ASA</a:t>
            </a:r>
            <a:r>
              <a:rPr lang="en-US" sz="1200" dirty="0" smtClean="0">
                <a:latin typeface="Courier"/>
                <a:cs typeface="Courier"/>
              </a:rPr>
              <a:t>-2_PChannelOutside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FF0000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 100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vpc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22</a:t>
            </a:r>
            <a:endParaRPr lang="en-US" sz="1200" dirty="0">
              <a:latin typeface="Courier"/>
              <a:cs typeface="Courier"/>
            </a:endParaRPr>
          </a:p>
          <a:p>
            <a:endParaRPr lang="en-US" sz="1200" b="1" i="1" u="sng" dirty="0" smtClean="0">
              <a:solidFill>
                <a:schemeClr val="accent5"/>
              </a:solidFill>
              <a:latin typeface="Lantinghei TC Demibold"/>
              <a:cs typeface="Lantinghei TC Demibold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 </a:t>
            </a:r>
            <a:r>
              <a:rPr lang="en-US" sz="1200" dirty="0" smtClean="0">
                <a:latin typeface="Courier"/>
                <a:cs typeface="Courier"/>
              </a:rPr>
              <a:t>23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To_ITD-ASA</a:t>
            </a:r>
            <a:r>
              <a:rPr lang="en-US" sz="1200" dirty="0" smtClean="0">
                <a:latin typeface="Courier"/>
                <a:cs typeface="Courier"/>
              </a:rPr>
              <a:t>-3_PChannelOutside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FF0000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 100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vpc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23</a:t>
            </a:r>
            <a:endParaRPr lang="en-US" sz="1200" dirty="0">
              <a:latin typeface="Courier"/>
              <a:cs typeface="Courier"/>
            </a:endParaRPr>
          </a:p>
          <a:p>
            <a:endParaRPr lang="en-US" sz="1200" b="1" i="1" u="sng" dirty="0" smtClean="0">
              <a:solidFill>
                <a:schemeClr val="accent5"/>
              </a:solidFill>
              <a:latin typeface="Lantinghei TC Demibold"/>
              <a:cs typeface="Lantinghei TC Demibold"/>
            </a:endParaRPr>
          </a:p>
          <a:p>
            <a:r>
              <a:rPr lang="en-US" sz="1200" dirty="0">
                <a:latin typeface="Courier"/>
                <a:cs typeface="Courier"/>
              </a:rPr>
              <a:t>interface Port-channel </a:t>
            </a:r>
            <a:r>
              <a:rPr lang="en-US" sz="1200" dirty="0" smtClean="0">
                <a:latin typeface="Courier"/>
                <a:cs typeface="Courier"/>
              </a:rPr>
              <a:t>24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To_ITD-ASA</a:t>
            </a:r>
            <a:r>
              <a:rPr lang="en-US" sz="1200" dirty="0" smtClean="0">
                <a:latin typeface="Courier"/>
                <a:cs typeface="Courier"/>
              </a:rPr>
              <a:t>-4_PChannelOutside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mode access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err="1">
                <a:latin typeface="Courier"/>
                <a:cs typeface="Courier"/>
              </a:rPr>
              <a:t>switchport</a:t>
            </a:r>
            <a:r>
              <a:rPr lang="en-US" sz="1200" dirty="0">
                <a:latin typeface="Courier"/>
                <a:cs typeface="Courier"/>
              </a:rPr>
              <a:t> access </a:t>
            </a:r>
            <a:r>
              <a:rPr lang="en-US" sz="1200" dirty="0" err="1">
                <a:solidFill>
                  <a:srgbClr val="FF0000"/>
                </a:solidFill>
                <a:latin typeface="Courier"/>
                <a:cs typeface="Courier"/>
              </a:rPr>
              <a:t>vlan</a:t>
            </a:r>
            <a:r>
              <a:rPr lang="en-US" sz="1200" dirty="0">
                <a:solidFill>
                  <a:srgbClr val="FF0000"/>
                </a:solidFill>
                <a:latin typeface="Courier"/>
                <a:cs typeface="Courier"/>
              </a:rPr>
              <a:t> 100</a:t>
            </a: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vpc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24</a:t>
            </a:r>
            <a:endParaRPr lang="en-US" sz="1200" b="1" i="1" u="sng" dirty="0" smtClean="0">
              <a:solidFill>
                <a:schemeClr val="accent5"/>
              </a:solidFill>
              <a:latin typeface="Lantinghei TC Demibold"/>
              <a:cs typeface="Lantinghei TC Demibold"/>
            </a:endParaRPr>
          </a:p>
          <a:p>
            <a:r>
              <a:rPr lang="en-US" sz="1200" b="1" i="1" u="sng" dirty="0" smtClean="0">
                <a:solidFill>
                  <a:schemeClr val="accent5"/>
                </a:solidFill>
                <a:latin typeface="Lantinghei TC Demibold"/>
                <a:cs typeface="Lantinghei TC Demibold"/>
              </a:rPr>
              <a:t>Replicate </a:t>
            </a:r>
            <a:r>
              <a:rPr lang="en-US" sz="1200" b="1" i="1" u="sng" dirty="0">
                <a:solidFill>
                  <a:schemeClr val="accent5"/>
                </a:solidFill>
                <a:latin typeface="Lantinghei TC Demibold"/>
                <a:cs typeface="Lantinghei TC Demibold"/>
              </a:rPr>
              <a:t>for every connecting ASA</a:t>
            </a:r>
          </a:p>
        </p:txBody>
      </p:sp>
    </p:spTree>
    <p:extLst>
      <p:ext uri="{BB962C8B-B14F-4D97-AF65-F5344CB8AC3E}">
        <p14:creationId xmlns:p14="http://schemas.microsoft.com/office/powerpoint/2010/main" val="38558749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698500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  <a:r>
              <a:rPr lang="en-US" dirty="0" smtClean="0"/>
              <a:t>. </a:t>
            </a:r>
            <a:r>
              <a:rPr lang="en-US" dirty="0">
                <a:cs typeface="Lantinghei TC Demibold"/>
              </a:rPr>
              <a:t>Configure ITD Ingress interfaces that connect to downstream network infrastructure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47700" y="4225310"/>
            <a:ext cx="75311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 smtClean="0">
                <a:latin typeface="Courier"/>
                <a:cs typeface="Courier"/>
              </a:rPr>
              <a:t>#VDC2</a:t>
            </a:r>
          </a:p>
          <a:p>
            <a:r>
              <a:rPr lang="en-US" sz="1200" dirty="0" smtClean="0">
                <a:latin typeface="Courier"/>
                <a:cs typeface="Courier"/>
              </a:rPr>
              <a:t>interface Vlan1001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</a:t>
            </a:r>
            <a:r>
              <a:rPr lang="en-US" sz="1200" dirty="0" smtClean="0">
                <a:latin typeface="Courier"/>
                <a:cs typeface="Courier"/>
              </a:rPr>
              <a:t>EXTERNAL_to_FW-OUTSIDE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  <a:p>
            <a:r>
              <a:rPr lang="en-US" sz="1200" dirty="0" smtClean="0">
                <a:latin typeface="Courier"/>
                <a:cs typeface="Courier"/>
              </a:rPr>
              <a:t>  no </a:t>
            </a:r>
            <a:r>
              <a:rPr lang="en-US" sz="1200" dirty="0">
                <a:latin typeface="Courier"/>
                <a:cs typeface="Courier"/>
              </a:rPr>
              <a:t>ip redirects</a:t>
            </a:r>
          </a:p>
          <a:p>
            <a:r>
              <a:rPr lang="en-US" sz="1200" dirty="0">
                <a:latin typeface="Courier"/>
                <a:cs typeface="Courier"/>
              </a:rPr>
              <a:t>  ip address </a:t>
            </a:r>
            <a:r>
              <a:rPr lang="en-US" sz="1200" dirty="0" smtClean="0">
                <a:latin typeface="Courier"/>
                <a:cs typeface="Courier"/>
              </a:rPr>
              <a:t>10.100.0.138</a:t>
            </a:r>
            <a:r>
              <a:rPr lang="en-US" sz="1200" dirty="0">
                <a:latin typeface="Courier"/>
                <a:cs typeface="Courier"/>
              </a:rPr>
              <a:t>/</a:t>
            </a:r>
            <a:r>
              <a:rPr lang="en-US" sz="1200" dirty="0" smtClean="0">
                <a:latin typeface="Courier"/>
                <a:cs typeface="Courier"/>
              </a:rPr>
              <a:t>24</a:t>
            </a:r>
          </a:p>
          <a:p>
            <a:r>
              <a:rPr lang="en-US" sz="1200" dirty="0" smtClean="0">
                <a:latin typeface="Courier"/>
                <a:cs typeface="Courier"/>
              </a:rPr>
              <a:t>  </a:t>
            </a:r>
            <a:r>
              <a:rPr lang="en-US" sz="1200" dirty="0">
                <a:latin typeface="Courier"/>
                <a:cs typeface="Courier"/>
              </a:rPr>
              <a:t>hsrp 100 </a:t>
            </a:r>
          </a:p>
          <a:p>
            <a:r>
              <a:rPr lang="en-US" sz="1200" dirty="0">
                <a:latin typeface="Courier"/>
                <a:cs typeface="Courier"/>
              </a:rPr>
              <a:t>    ip </a:t>
            </a:r>
            <a:r>
              <a:rPr lang="en-US" sz="1200" dirty="0" smtClean="0">
                <a:latin typeface="Courier"/>
                <a:cs typeface="Courier"/>
              </a:rPr>
              <a:t>10.100.0.1</a:t>
            </a:r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1524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22750" y="4225310"/>
            <a:ext cx="75311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"/>
                <a:cs typeface="Courier"/>
              </a:rPr>
              <a:t>interface </a:t>
            </a:r>
            <a:r>
              <a:rPr lang="en-US" sz="1200" dirty="0">
                <a:latin typeface="Courier"/>
                <a:cs typeface="Courier"/>
              </a:rPr>
              <a:t>port-</a:t>
            </a:r>
            <a:r>
              <a:rPr lang="en-US" sz="1200" dirty="0" smtClean="0">
                <a:latin typeface="Courier"/>
                <a:cs typeface="Courier"/>
              </a:rPr>
              <a:t>channel42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BUNDLE_FOR_AGGREGATE_TRAFFIC</a:t>
            </a: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</a:t>
            </a:r>
            <a:r>
              <a:rPr lang="en-US" sz="1200" dirty="0" smtClean="0">
                <a:latin typeface="Courier"/>
                <a:cs typeface="Courier"/>
              </a:rPr>
              <a:t>access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switchport </a:t>
            </a:r>
            <a:r>
              <a:rPr lang="en-US" sz="1200" dirty="0" smtClean="0">
                <a:latin typeface="Courier"/>
                <a:cs typeface="Courier"/>
              </a:rPr>
              <a:t>access </a:t>
            </a:r>
            <a:r>
              <a:rPr lang="en-US" sz="1200" dirty="0">
                <a:latin typeface="Courier"/>
                <a:cs typeface="Courier"/>
              </a:rPr>
              <a:t>vlan </a:t>
            </a:r>
            <a:r>
              <a:rPr lang="en-US" sz="1200" dirty="0" smtClean="0">
                <a:latin typeface="Courier"/>
                <a:cs typeface="Courier"/>
              </a:rPr>
              <a:t>1001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vpc </a:t>
            </a:r>
            <a:r>
              <a:rPr lang="en-US" sz="1200" dirty="0" smtClean="0">
                <a:latin typeface="Courier"/>
                <a:cs typeface="Courier"/>
              </a:rPr>
              <a:t>42</a:t>
            </a:r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Ethernet10</a:t>
            </a:r>
            <a:r>
              <a:rPr lang="en-US" sz="1200" dirty="0" smtClean="0">
                <a:latin typeface="Courier"/>
                <a:cs typeface="Courier"/>
              </a:rPr>
              <a:t>/13-20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</a:t>
            </a:r>
            <a:r>
              <a:rPr lang="en-US" sz="1200" dirty="0" smtClean="0">
                <a:latin typeface="Courier"/>
                <a:cs typeface="Courier"/>
              </a:rPr>
              <a:t>access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switchport </a:t>
            </a:r>
            <a:r>
              <a:rPr lang="en-US" sz="1200" dirty="0" smtClean="0">
                <a:latin typeface="Courier"/>
                <a:cs typeface="Courier"/>
              </a:rPr>
              <a:t>access </a:t>
            </a:r>
            <a:r>
              <a:rPr lang="en-US" sz="1200" dirty="0">
                <a:latin typeface="Courier"/>
                <a:cs typeface="Courier"/>
              </a:rPr>
              <a:t>vlan </a:t>
            </a:r>
            <a:r>
              <a:rPr lang="en-US" sz="1200" dirty="0" smtClean="0">
                <a:latin typeface="Courier"/>
                <a:cs typeface="Courier"/>
              </a:rPr>
              <a:t>1001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channel-group </a:t>
            </a:r>
            <a:r>
              <a:rPr lang="en-US" sz="1200" dirty="0" smtClean="0">
                <a:latin typeface="Courier"/>
                <a:cs typeface="Courier"/>
              </a:rPr>
              <a:t>42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  <a:p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7700" y="134620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u="sng" dirty="0" smtClean="0">
                <a:latin typeface="Courier"/>
                <a:cs typeface="Courier"/>
              </a:rPr>
              <a:t>#VDC1</a:t>
            </a:r>
          </a:p>
          <a:p>
            <a:r>
              <a:rPr lang="en-US" sz="1200" dirty="0" smtClean="0">
                <a:latin typeface="Courier"/>
                <a:cs typeface="Courier"/>
              </a:rPr>
              <a:t>interface </a:t>
            </a:r>
            <a:r>
              <a:rPr lang="en-US" sz="1200" dirty="0">
                <a:latin typeface="Courier"/>
                <a:cs typeface="Courier"/>
              </a:rPr>
              <a:t>Vlan1101</a:t>
            </a:r>
          </a:p>
          <a:p>
            <a:r>
              <a:rPr lang="en-US" sz="1200" dirty="0">
                <a:latin typeface="Courier"/>
                <a:cs typeface="Courier"/>
              </a:rPr>
              <a:t>  description INTERNAL_to_FW-INSIDE</a:t>
            </a: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  <a:p>
            <a:r>
              <a:rPr lang="en-US" sz="1200" dirty="0">
                <a:latin typeface="Courier"/>
                <a:cs typeface="Courier"/>
              </a:rPr>
              <a:t>  no ip redirects</a:t>
            </a:r>
          </a:p>
          <a:p>
            <a:r>
              <a:rPr lang="en-US" sz="1200" dirty="0">
                <a:latin typeface="Courier"/>
                <a:cs typeface="Courier"/>
              </a:rPr>
              <a:t>  ip address 10.101.0.18/24</a:t>
            </a:r>
          </a:p>
          <a:p>
            <a:r>
              <a:rPr lang="en-US" sz="1200" dirty="0">
                <a:latin typeface="Courier"/>
                <a:cs typeface="Courier"/>
              </a:rPr>
              <a:t>  hsrp 1 </a:t>
            </a:r>
          </a:p>
          <a:p>
            <a:r>
              <a:rPr lang="en-US" sz="1200" dirty="0">
                <a:latin typeface="Courier"/>
                <a:cs typeface="Courier"/>
              </a:rPr>
              <a:t>    ip 10.101.0.1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22750" y="1346200"/>
            <a:ext cx="75311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"/>
                <a:cs typeface="Courier"/>
              </a:rPr>
              <a:t>interface </a:t>
            </a:r>
            <a:r>
              <a:rPr lang="en-US" sz="1200" dirty="0">
                <a:latin typeface="Courier"/>
                <a:cs typeface="Courier"/>
              </a:rPr>
              <a:t>port-</a:t>
            </a:r>
            <a:r>
              <a:rPr lang="en-US" sz="1200" dirty="0" smtClean="0">
                <a:latin typeface="Courier"/>
                <a:cs typeface="Courier"/>
              </a:rPr>
              <a:t>channel41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description BUNDLE_FOR_AGGREGATE_TRAFFIC</a:t>
            </a: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</a:t>
            </a:r>
            <a:r>
              <a:rPr lang="en-US" sz="1200" dirty="0" smtClean="0">
                <a:latin typeface="Courier"/>
                <a:cs typeface="Courier"/>
              </a:rPr>
              <a:t>access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switchport </a:t>
            </a:r>
            <a:r>
              <a:rPr lang="en-US" sz="1200" dirty="0" smtClean="0">
                <a:latin typeface="Courier"/>
                <a:cs typeface="Courier"/>
              </a:rPr>
              <a:t>access </a:t>
            </a:r>
            <a:r>
              <a:rPr lang="en-US" sz="1200" dirty="0">
                <a:latin typeface="Courier"/>
                <a:cs typeface="Courier"/>
              </a:rPr>
              <a:t>vlan </a:t>
            </a:r>
            <a:r>
              <a:rPr lang="en-US" sz="1200" dirty="0" smtClean="0">
                <a:latin typeface="Courier"/>
                <a:cs typeface="Courier"/>
              </a:rPr>
              <a:t>1101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vpc 41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interface Ethernet10/1-8</a:t>
            </a:r>
          </a:p>
          <a:p>
            <a:r>
              <a:rPr lang="en-US" sz="1200" dirty="0">
                <a:latin typeface="Courier"/>
                <a:cs typeface="Courier"/>
              </a:rPr>
              <a:t>  switchport</a:t>
            </a:r>
          </a:p>
          <a:p>
            <a:r>
              <a:rPr lang="en-US" sz="1200" dirty="0">
                <a:latin typeface="Courier"/>
                <a:cs typeface="Courier"/>
              </a:rPr>
              <a:t>  switchport mode </a:t>
            </a:r>
            <a:r>
              <a:rPr lang="en-US" sz="1200" dirty="0" smtClean="0">
                <a:latin typeface="Courier"/>
                <a:cs typeface="Courier"/>
              </a:rPr>
              <a:t>access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switchport </a:t>
            </a:r>
            <a:r>
              <a:rPr lang="en-US" sz="1200" dirty="0" smtClean="0">
                <a:latin typeface="Courier"/>
                <a:cs typeface="Courier"/>
              </a:rPr>
              <a:t>access </a:t>
            </a:r>
            <a:r>
              <a:rPr lang="en-US" sz="1200" dirty="0">
                <a:latin typeface="Courier"/>
                <a:cs typeface="Courier"/>
              </a:rPr>
              <a:t>vlan </a:t>
            </a:r>
            <a:r>
              <a:rPr lang="en-US" sz="1200" dirty="0" smtClean="0">
                <a:latin typeface="Courier"/>
                <a:cs typeface="Courier"/>
              </a:rPr>
              <a:t>1101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channel-group 41</a:t>
            </a:r>
          </a:p>
          <a:p>
            <a:r>
              <a:rPr lang="en-US" sz="1200" dirty="0">
                <a:latin typeface="Courier"/>
                <a:cs typeface="Courier"/>
              </a:rPr>
              <a:t>  no shutdown</a:t>
            </a:r>
          </a:p>
          <a:p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H="1" flipV="1">
            <a:off x="406400" y="4061599"/>
            <a:ext cx="8360904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73015" tIns="36507" rIns="73015" bIns="3650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17230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4224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</a:t>
            </a:r>
            <a:r>
              <a:rPr lang="en-US" dirty="0" smtClean="0"/>
              <a:t>.  </a:t>
            </a:r>
            <a:r>
              <a:rPr lang="en-US" dirty="0"/>
              <a:t>Define ITD Device Groups and Health Probe parameters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8700" y="2020332"/>
            <a:ext cx="7531100" cy="452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 smtClean="0">
                <a:latin typeface="Arial"/>
                <a:cs typeface="Arial"/>
              </a:rPr>
              <a:t>#VDC1</a:t>
            </a:r>
            <a:endParaRPr lang="en-US" sz="1200" b="1" u="sng" dirty="0">
              <a:latin typeface="Arial"/>
              <a:cs typeface="Arial"/>
            </a:endParaRPr>
          </a:p>
          <a:p>
            <a:r>
              <a:rPr lang="en-US" sz="1200" dirty="0" err="1" smtClean="0">
                <a:latin typeface="Courier"/>
                <a:cs typeface="Courier"/>
              </a:rPr>
              <a:t>itd</a:t>
            </a:r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dirty="0">
                <a:latin typeface="Courier"/>
                <a:cs typeface="Courier"/>
              </a:rPr>
              <a:t>device-group FW_INSIDE</a:t>
            </a:r>
          </a:p>
          <a:p>
            <a:r>
              <a:rPr lang="en-US" sz="1200" b="1" dirty="0" smtClean="0">
                <a:latin typeface="Courier"/>
                <a:cs typeface="Courier"/>
              </a:rPr>
              <a:t>  </a:t>
            </a:r>
            <a:r>
              <a:rPr lang="en-US" sz="1200" i="1" dirty="0" smtClean="0">
                <a:solidFill>
                  <a:srgbClr val="0000FF"/>
                </a:solidFill>
                <a:latin typeface="Courier"/>
                <a:cs typeface="Courier"/>
              </a:rPr>
              <a:t>#Config </a:t>
            </a:r>
            <a:r>
              <a:rPr lang="en-US" sz="1200" i="1" dirty="0">
                <a:solidFill>
                  <a:srgbClr val="0000FF"/>
                </a:solidFill>
                <a:latin typeface="Courier"/>
                <a:cs typeface="Courier"/>
              </a:rPr>
              <a:t>Firewall Inside interfaces as nodes</a:t>
            </a:r>
          </a:p>
          <a:p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dirty="0">
                <a:latin typeface="Courier"/>
                <a:cs typeface="Courier"/>
              </a:rPr>
              <a:t>node ip 10.1.0.111 </a:t>
            </a:r>
          </a:p>
          <a:p>
            <a:r>
              <a:rPr lang="en-US" sz="1200" dirty="0">
                <a:latin typeface="Courier"/>
                <a:cs typeface="Courier"/>
              </a:rPr>
              <a:t> node ip 10.1.0.112 </a:t>
            </a:r>
          </a:p>
          <a:p>
            <a:r>
              <a:rPr lang="en-US" sz="1200" dirty="0">
                <a:latin typeface="Courier"/>
                <a:cs typeface="Courier"/>
              </a:rPr>
              <a:t> node ip 10.1.0.113 </a:t>
            </a:r>
          </a:p>
          <a:p>
            <a:r>
              <a:rPr lang="en-US" sz="1200" dirty="0">
                <a:latin typeface="Courier"/>
                <a:cs typeface="Courier"/>
              </a:rPr>
              <a:t> node ip 10.1.0.114 </a:t>
            </a:r>
          </a:p>
          <a:p>
            <a:r>
              <a:rPr lang="en-US" sz="1200" dirty="0">
                <a:latin typeface="Courier"/>
                <a:cs typeface="Courier"/>
              </a:rPr>
              <a:t> probe icmp frequency 5 timeout 5 retry-count 1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  <a:p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b="1" u="sng" dirty="0" smtClean="0">
                <a:latin typeface="Arial"/>
                <a:cs typeface="Arial"/>
              </a:rPr>
              <a:t>#VDC2</a:t>
            </a:r>
            <a:endParaRPr lang="en-US" sz="1200" b="1" u="sng" dirty="0">
              <a:latin typeface="Arial"/>
              <a:cs typeface="Arial"/>
            </a:endParaRPr>
          </a:p>
          <a:p>
            <a:r>
              <a:rPr lang="en-US" sz="1200" dirty="0" err="1" smtClean="0">
                <a:latin typeface="Courier"/>
                <a:cs typeface="Courier"/>
              </a:rPr>
              <a:t>itd</a:t>
            </a:r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dirty="0">
                <a:latin typeface="Courier"/>
                <a:cs typeface="Courier"/>
              </a:rPr>
              <a:t>device-group FW_OUTSIDE</a:t>
            </a:r>
          </a:p>
          <a:p>
            <a:r>
              <a:rPr lang="en-US" sz="1200" i="1" dirty="0" smtClean="0">
                <a:solidFill>
                  <a:srgbClr val="0000FF"/>
                </a:solidFill>
                <a:latin typeface="Courier"/>
                <a:cs typeface="Courier"/>
              </a:rPr>
              <a:t>  #</a:t>
            </a:r>
            <a:r>
              <a:rPr lang="en-US" sz="1200" i="1" dirty="0">
                <a:solidFill>
                  <a:srgbClr val="0000FF"/>
                </a:solidFill>
                <a:latin typeface="Courier"/>
                <a:cs typeface="Courier"/>
              </a:rPr>
              <a:t>Config Firewall Outside interfaces as nodes</a:t>
            </a:r>
          </a:p>
          <a:p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dirty="0">
                <a:latin typeface="Courier"/>
                <a:cs typeface="Courier"/>
              </a:rPr>
              <a:t>node ip 10.0.0.111 </a:t>
            </a:r>
          </a:p>
          <a:p>
            <a:r>
              <a:rPr lang="en-US" sz="1200" dirty="0">
                <a:latin typeface="Courier"/>
                <a:cs typeface="Courier"/>
              </a:rPr>
              <a:t> node ip 10.0.0.112 </a:t>
            </a:r>
          </a:p>
          <a:p>
            <a:r>
              <a:rPr lang="en-US" sz="1200" dirty="0">
                <a:latin typeface="Courier"/>
                <a:cs typeface="Courier"/>
              </a:rPr>
              <a:t> node ip 10.0.0.113 </a:t>
            </a:r>
          </a:p>
          <a:p>
            <a:r>
              <a:rPr lang="en-US" sz="1200" dirty="0">
                <a:latin typeface="Courier"/>
                <a:cs typeface="Courier"/>
              </a:rPr>
              <a:t> node ip 10.0.0.114 </a:t>
            </a:r>
          </a:p>
          <a:p>
            <a:r>
              <a:rPr lang="en-US" sz="1200" dirty="0">
                <a:latin typeface="Courier"/>
                <a:cs typeface="Courier"/>
              </a:rPr>
              <a:t> probe icmp frequency 5 timeout 5 retry-count 1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b="1" dirty="0"/>
              <a:t>Probe Default Values</a:t>
            </a:r>
            <a:br>
              <a:rPr lang="en-US" sz="1200" b="1" dirty="0"/>
            </a:br>
            <a:r>
              <a:rPr lang="en-US" sz="1200" dirty="0"/>
              <a:t>switch(</a:t>
            </a:r>
            <a:r>
              <a:rPr lang="en-US" sz="1200" dirty="0" err="1"/>
              <a:t>config</a:t>
            </a:r>
            <a:r>
              <a:rPr lang="en-US" sz="1200" dirty="0"/>
              <a:t>-device-group)# </a:t>
            </a:r>
            <a:r>
              <a:rPr lang="en-US" sz="1200" b="1" dirty="0"/>
              <a:t>probe</a:t>
            </a:r>
            <a:r>
              <a:rPr lang="en-US" sz="1200" dirty="0"/>
              <a:t> </a:t>
            </a:r>
            <a:r>
              <a:rPr lang="en-US" sz="1200" b="1" dirty="0" err="1"/>
              <a:t>icmp</a:t>
            </a:r>
            <a:r>
              <a:rPr lang="en-US" sz="1200" b="1" dirty="0"/>
              <a:t> frequency</a:t>
            </a:r>
            <a:r>
              <a:rPr lang="en-US" sz="1200" dirty="0"/>
              <a:t> </a:t>
            </a:r>
            <a:r>
              <a:rPr lang="en-US" sz="1200" i="1" dirty="0"/>
              <a:t>10 </a:t>
            </a:r>
            <a:r>
              <a:rPr lang="en-US" sz="1200" b="1" dirty="0"/>
              <a:t>retry-down-count</a:t>
            </a:r>
            <a:r>
              <a:rPr lang="en-US" sz="1200" dirty="0"/>
              <a:t>  1 </a:t>
            </a:r>
            <a:r>
              <a:rPr lang="en-US" sz="1200" b="1" dirty="0"/>
              <a:t>retry-up-count 1 </a:t>
            </a:r>
            <a:r>
              <a:rPr lang="en-US" sz="1200" dirty="0"/>
              <a:t> </a:t>
            </a:r>
            <a:r>
              <a:rPr lang="en-US" sz="1200" b="1" dirty="0"/>
              <a:t>timeout</a:t>
            </a:r>
            <a:r>
              <a:rPr lang="en-US" sz="1200" dirty="0"/>
              <a:t> </a:t>
            </a:r>
            <a:r>
              <a:rPr lang="en-US" sz="1200" i="1" dirty="0"/>
              <a:t>5</a:t>
            </a:r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213284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1938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</a:t>
            </a:r>
            <a:r>
              <a:rPr lang="en-US" dirty="0" smtClean="0"/>
              <a:t>.  Configure Mandatory ITD </a:t>
            </a:r>
            <a:r>
              <a:rPr lang="en-US" dirty="0"/>
              <a:t>Service Processes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8700" y="1608754"/>
            <a:ext cx="7531100" cy="5262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 smtClean="0">
                <a:latin typeface="Arial"/>
                <a:cs typeface="Arial"/>
              </a:rPr>
              <a:t>#VDC1</a:t>
            </a:r>
          </a:p>
          <a:p>
            <a:r>
              <a:rPr lang="en-US" sz="1200" i="1" dirty="0">
                <a:solidFill>
                  <a:srgbClr val="0000FF"/>
                </a:solidFill>
                <a:latin typeface="Lantinghei TC Extralight"/>
                <a:cs typeface="Lantinghei TC Extralight"/>
              </a:rPr>
              <a:t> </a:t>
            </a:r>
            <a:r>
              <a:rPr lang="en-US" sz="1200" dirty="0" err="1" smtClean="0">
                <a:latin typeface="Courier"/>
                <a:cs typeface="Courier"/>
              </a:rPr>
              <a:t>itd</a:t>
            </a:r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dirty="0">
                <a:latin typeface="Courier"/>
                <a:cs typeface="Courier"/>
              </a:rPr>
              <a:t>INSIDE</a:t>
            </a:r>
          </a:p>
          <a:p>
            <a:r>
              <a:rPr lang="en-US" sz="1200" dirty="0">
                <a:latin typeface="Courier"/>
                <a:cs typeface="Courier"/>
              </a:rPr>
              <a:t> device-group </a:t>
            </a:r>
            <a:r>
              <a:rPr lang="en-US" sz="1200" dirty="0" smtClean="0">
                <a:latin typeface="Courier"/>
                <a:cs typeface="Courier"/>
              </a:rPr>
              <a:t>FW_INSIDE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i="1" dirty="0" smtClean="0">
                <a:latin typeface="Lantinghei TC Extralight"/>
                <a:cs typeface="Lantinghei TC Extralight"/>
              </a:rPr>
              <a:t> 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#binds inside firewall interfaces to process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 ingress </a:t>
            </a:r>
            <a:r>
              <a:rPr lang="en-US" sz="1200" dirty="0">
                <a:latin typeface="Courier"/>
                <a:cs typeface="Courier"/>
              </a:rPr>
              <a:t>interface Vlan1101 </a:t>
            </a:r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#applies ITD route-map to Vlan1101 interface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failaction node reassign </a:t>
            </a:r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#dictates to use the next available Active FW if a FW goes offline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load-balance </a:t>
            </a:r>
            <a:r>
              <a:rPr lang="en-US" sz="1200" dirty="0">
                <a:latin typeface="Courier"/>
                <a:cs typeface="Courier"/>
              </a:rPr>
              <a:t>method </a:t>
            </a:r>
            <a:r>
              <a:rPr lang="en-US" sz="1200" b="1" dirty="0" err="1" smtClean="0">
                <a:latin typeface="Courier"/>
                <a:cs typeface="Courier"/>
              </a:rPr>
              <a:t>src</a:t>
            </a:r>
            <a:r>
              <a:rPr lang="en-US" sz="1200" b="1" dirty="0" smtClean="0">
                <a:latin typeface="Courier"/>
                <a:cs typeface="Courier"/>
              </a:rPr>
              <a:t> </a:t>
            </a:r>
            <a:r>
              <a:rPr lang="en-US" sz="1200" b="1" dirty="0" err="1">
                <a:latin typeface="Courier"/>
                <a:cs typeface="Courier"/>
              </a:rPr>
              <a:t>ip</a:t>
            </a:r>
            <a:r>
              <a:rPr lang="en-US" sz="1200" b="1" dirty="0">
                <a:latin typeface="Courier"/>
                <a:cs typeface="Courier"/>
              </a:rPr>
              <a:t> </a:t>
            </a:r>
            <a:endParaRPr lang="en-US" sz="1200" b="1" dirty="0" smtClean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  	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#distributes traffic into 16 buckets</a:t>
            </a:r>
          </a:p>
          <a:p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 	 #</a:t>
            </a:r>
            <a:r>
              <a:rPr lang="en-US" sz="1200" i="1" dirty="0">
                <a:solidFill>
                  <a:srgbClr val="0000FF"/>
                </a:solidFill>
                <a:latin typeface="Lantinghei TC Extralight"/>
                <a:cs typeface="Lantinghei TC Extralight"/>
              </a:rPr>
              <a:t>load balances traffic applicable in buckets to firewalls based on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source-IP address (default)</a:t>
            </a:r>
            <a:r>
              <a:rPr lang="en-US" sz="1200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. </a:t>
            </a:r>
            <a:endParaRPr lang="en-US" sz="1200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smtClean="0">
                <a:latin typeface="Courier"/>
                <a:cs typeface="Courier"/>
              </a:rPr>
              <a:t>peer </a:t>
            </a:r>
            <a:r>
              <a:rPr lang="en-US" sz="1200" dirty="0" err="1" smtClean="0">
                <a:latin typeface="Courier"/>
                <a:cs typeface="Courier"/>
              </a:rPr>
              <a:t>vdc</a:t>
            </a:r>
            <a:r>
              <a:rPr lang="en-US" sz="1200" dirty="0" smtClean="0">
                <a:latin typeface="Courier"/>
                <a:cs typeface="Courier"/>
              </a:rPr>
              <a:t> VDC2</a:t>
            </a:r>
          </a:p>
          <a:p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	#enables awareness of ITD process in peer VDC for sandwich mode. If a device is connected to both VDCs (2 arm) and all links of the arm connected to the peer fails, then locally connected links will also be disabled to prevent </a:t>
            </a:r>
            <a:r>
              <a:rPr lang="en-US" sz="1200" i="1" dirty="0" err="1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blackholing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 of traffic.</a:t>
            </a:r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 no </a:t>
            </a:r>
            <a:r>
              <a:rPr lang="en-US" sz="1200" dirty="0">
                <a:latin typeface="Courier"/>
                <a:cs typeface="Courier"/>
              </a:rPr>
              <a:t>shut</a:t>
            </a:r>
          </a:p>
          <a:p>
            <a:endParaRPr lang="en-US" sz="1200" dirty="0">
              <a:latin typeface="Courier"/>
              <a:cs typeface="Courier"/>
            </a:endParaRPr>
          </a:p>
          <a:p>
            <a:r>
              <a:rPr lang="en-US" sz="1200" b="1" u="sng" dirty="0" smtClean="0">
                <a:latin typeface="Arial"/>
                <a:cs typeface="Arial"/>
              </a:rPr>
              <a:t>#VDC2</a:t>
            </a:r>
            <a:endParaRPr lang="en-US" sz="1200" dirty="0" smtClean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itd </a:t>
            </a:r>
            <a:r>
              <a:rPr lang="en-US" sz="1200" dirty="0">
                <a:latin typeface="Courier"/>
                <a:cs typeface="Courier"/>
              </a:rPr>
              <a:t>OUTSIDE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 device</a:t>
            </a:r>
            <a:r>
              <a:rPr lang="en-US" sz="1200" dirty="0">
                <a:latin typeface="Courier"/>
                <a:cs typeface="Courier"/>
              </a:rPr>
              <a:t>-group FW_OUTSIDE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 ingress </a:t>
            </a:r>
            <a:r>
              <a:rPr lang="en-US" sz="1200" dirty="0">
                <a:latin typeface="Courier"/>
                <a:cs typeface="Courier"/>
              </a:rPr>
              <a:t>interface Vlan1100 </a:t>
            </a:r>
          </a:p>
          <a:p>
            <a:r>
              <a:rPr lang="en-US" sz="1200" dirty="0">
                <a:latin typeface="Courier"/>
                <a:cs typeface="Courier"/>
              </a:rPr>
              <a:t> failaction node reassign </a:t>
            </a:r>
          </a:p>
          <a:p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load-balance </a:t>
            </a:r>
            <a:r>
              <a:rPr lang="en-US" sz="1200" dirty="0">
                <a:latin typeface="Courier"/>
                <a:cs typeface="Courier"/>
              </a:rPr>
              <a:t>method </a:t>
            </a:r>
            <a:r>
              <a:rPr lang="en-US" sz="1200" b="1" dirty="0" smtClean="0">
                <a:latin typeface="Courier"/>
                <a:cs typeface="Courier"/>
              </a:rPr>
              <a:t>dst </a:t>
            </a:r>
            <a:r>
              <a:rPr lang="en-US" sz="1200" b="1" dirty="0" err="1" smtClean="0">
                <a:latin typeface="Courier"/>
                <a:cs typeface="Courier"/>
              </a:rPr>
              <a:t>ip</a:t>
            </a:r>
            <a:r>
              <a:rPr lang="en-US" sz="1200" b="1" dirty="0" smtClean="0">
                <a:latin typeface="Courier"/>
                <a:cs typeface="Courier"/>
              </a:rPr>
              <a:t> </a:t>
            </a:r>
          </a:p>
          <a:p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	#load balances traffic applicable in buckets to firewalls based on destination. Default is src-ip (itd INSIDE) </a:t>
            </a:r>
            <a:endParaRPr lang="en-US" sz="1200" i="1" dirty="0"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peer </a:t>
            </a:r>
            <a:r>
              <a:rPr lang="en-US" sz="1200" dirty="0" err="1">
                <a:latin typeface="Courier"/>
                <a:cs typeface="Courier"/>
              </a:rPr>
              <a:t>vdc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VDC1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 smtClean="0">
                <a:latin typeface="Courier"/>
                <a:cs typeface="Courier"/>
              </a:rPr>
              <a:t> no </a:t>
            </a:r>
            <a:r>
              <a:rPr lang="en-US" sz="1200" dirty="0">
                <a:latin typeface="Courier"/>
                <a:cs typeface="Courier"/>
              </a:rPr>
              <a:t>shut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437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700" y="11938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10.  Configure </a:t>
            </a:r>
            <a:r>
              <a:rPr lang="en-US" dirty="0"/>
              <a:t>o</a:t>
            </a:r>
            <a:r>
              <a:rPr lang="en-US" dirty="0" smtClean="0"/>
              <a:t>ptional ITD features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8700" y="1791732"/>
            <a:ext cx="7531100" cy="3416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"/>
                <a:cs typeface="Courier"/>
              </a:rPr>
              <a:t>N7K-1(</a:t>
            </a:r>
            <a:r>
              <a:rPr lang="en-US" sz="1200" dirty="0" err="1">
                <a:latin typeface="Courier"/>
                <a:cs typeface="Courier"/>
              </a:rPr>
              <a:t>config</a:t>
            </a:r>
            <a:r>
              <a:rPr lang="en-US" sz="1200" dirty="0">
                <a:latin typeface="Courier"/>
                <a:cs typeface="Courier"/>
              </a:rPr>
              <a:t>)# </a:t>
            </a:r>
            <a:r>
              <a:rPr lang="en-US" sz="1200" dirty="0" err="1">
                <a:latin typeface="Courier"/>
                <a:cs typeface="Courier"/>
              </a:rPr>
              <a:t>itd</a:t>
            </a:r>
            <a:r>
              <a:rPr lang="en-US" sz="1200" dirty="0">
                <a:latin typeface="Courier"/>
                <a:cs typeface="Courier"/>
              </a:rPr>
              <a:t> INSIDE</a:t>
            </a:r>
          </a:p>
          <a:p>
            <a:r>
              <a:rPr lang="en-US" sz="1200" dirty="0" smtClean="0">
                <a:latin typeface="Courier"/>
                <a:cs typeface="Courier"/>
              </a:rPr>
              <a:t>N7K</a:t>
            </a:r>
            <a:r>
              <a:rPr lang="en-US" sz="1200" dirty="0">
                <a:latin typeface="Courier"/>
                <a:cs typeface="Courier"/>
              </a:rPr>
              <a:t>-1(</a:t>
            </a:r>
            <a:r>
              <a:rPr lang="en-US" sz="1200" dirty="0" err="1">
                <a:latin typeface="Courier"/>
                <a:cs typeface="Courier"/>
              </a:rPr>
              <a:t>config-itd</a:t>
            </a:r>
            <a:r>
              <a:rPr lang="en-US" sz="1200" dirty="0">
                <a:latin typeface="Courier"/>
                <a:cs typeface="Courier"/>
              </a:rPr>
              <a:t>)# ?</a:t>
            </a:r>
          </a:p>
          <a:p>
            <a:r>
              <a:rPr lang="en-US" sz="1200" dirty="0">
                <a:latin typeface="Courier"/>
                <a:cs typeface="Courier"/>
              </a:rPr>
              <a:t>  access-list   ITD access-list </a:t>
            </a:r>
            <a:r>
              <a:rPr lang="en-US" sz="1200" dirty="0" smtClean="0">
                <a:latin typeface="Courier"/>
                <a:cs typeface="Courier"/>
              </a:rPr>
              <a:t>name   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##Traffic to include in LB Profile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device-group  ITD device </a:t>
            </a:r>
            <a:r>
              <a:rPr lang="en-US" sz="1200" dirty="0" smtClean="0">
                <a:latin typeface="Courier"/>
                <a:cs typeface="Courier"/>
              </a:rPr>
              <a:t>group   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exclude       ACL to exclude from </a:t>
            </a:r>
            <a:r>
              <a:rPr lang="en-US" sz="1200" dirty="0" smtClean="0">
                <a:latin typeface="Courier"/>
                <a:cs typeface="Courier"/>
              </a:rPr>
              <a:t>redirection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##Traffic to exclude from LB Profile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failaction</a:t>
            </a:r>
            <a:r>
              <a:rPr lang="en-US" sz="1200" dirty="0">
                <a:latin typeface="Courier"/>
                <a:cs typeface="Courier"/>
              </a:rPr>
              <a:t>    ITD </a:t>
            </a:r>
            <a:r>
              <a:rPr lang="en-US" sz="1200" dirty="0" err="1">
                <a:latin typeface="Courier"/>
                <a:cs typeface="Courier"/>
              </a:rPr>
              <a:t>failaction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ingress       ITD ingress interface</a:t>
            </a:r>
          </a:p>
          <a:p>
            <a:r>
              <a:rPr lang="en-US" sz="1200" dirty="0">
                <a:latin typeface="Courier"/>
                <a:cs typeface="Courier"/>
              </a:rPr>
              <a:t>  load-balance  ITD </a:t>
            </a:r>
            <a:r>
              <a:rPr lang="en-US" sz="1200" dirty="0" err="1" smtClean="0">
                <a:latin typeface="Courier"/>
                <a:cs typeface="Courier"/>
              </a:rPr>
              <a:t>Loadbalance</a:t>
            </a:r>
            <a:r>
              <a:rPr lang="en-US" sz="1200" dirty="0" smtClean="0">
                <a:latin typeface="Courier"/>
                <a:cs typeface="Courier"/>
              </a:rPr>
              <a:t> 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##Configures bucket allocation, mask position, or </a:t>
            </a:r>
            <a:r>
              <a:rPr lang="en-US" sz="1200" i="1" dirty="0" err="1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Src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/</a:t>
            </a:r>
            <a:r>
              <a:rPr lang="en-US" sz="1200" i="1" dirty="0" err="1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Dst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 LB Method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nat</a:t>
            </a:r>
            <a:r>
              <a:rPr lang="en-US" sz="1200" dirty="0">
                <a:latin typeface="Courier"/>
                <a:cs typeface="Courier"/>
              </a:rPr>
              <a:t>           Network Address </a:t>
            </a:r>
            <a:r>
              <a:rPr lang="en-US" sz="1200" dirty="0" smtClean="0">
                <a:latin typeface="Courier"/>
                <a:cs typeface="Courier"/>
              </a:rPr>
              <a:t>Translation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##Enables NAT Based ITD instead of PBR based (default)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no            Negate a command or set its defaults</a:t>
            </a:r>
          </a:p>
          <a:p>
            <a:r>
              <a:rPr lang="en-US" sz="1200" dirty="0">
                <a:latin typeface="Courier"/>
                <a:cs typeface="Courier"/>
              </a:rPr>
              <a:t>  peer          Peer cli for sandwich mode failure </a:t>
            </a:r>
            <a:r>
              <a:rPr lang="en-US" sz="1200" dirty="0" smtClean="0">
                <a:latin typeface="Courier"/>
                <a:cs typeface="Courier"/>
              </a:rPr>
              <a:t>notification </a:t>
            </a:r>
            <a:r>
              <a:rPr lang="en-US" sz="1200" i="1" dirty="0">
                <a:solidFill>
                  <a:srgbClr val="0000FF"/>
                </a:solidFill>
                <a:latin typeface="Lantinghei TC Extralight"/>
                <a:cs typeface="Lantinghei TC Extralight"/>
              </a:rPr>
              <a:t>##Enables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awareness of ITD process state in another VDC (used for 2-Arm/Sandwich ITD configurations)</a:t>
            </a:r>
            <a:endParaRPr lang="en-US" sz="1200" dirty="0">
              <a:latin typeface="Courier"/>
              <a:cs typeface="Courier"/>
            </a:endParaRPr>
          </a:p>
          <a:p>
            <a:r>
              <a:rPr lang="en-US" sz="1200" dirty="0">
                <a:latin typeface="Courier"/>
                <a:cs typeface="Courier"/>
              </a:rPr>
              <a:t>  shutdown      </a:t>
            </a:r>
          </a:p>
          <a:p>
            <a:r>
              <a:rPr lang="en-US" sz="1200" dirty="0" smtClean="0">
                <a:latin typeface="Courier"/>
                <a:cs typeface="Courier"/>
              </a:rPr>
              <a:t>  virtual       </a:t>
            </a:r>
            <a:r>
              <a:rPr lang="en-US" sz="1200" dirty="0">
                <a:latin typeface="Courier"/>
                <a:cs typeface="Courier"/>
              </a:rPr>
              <a:t>ITD virtual </a:t>
            </a:r>
            <a:r>
              <a:rPr lang="en-US" sz="1200" dirty="0" err="1">
                <a:latin typeface="Courier"/>
                <a:cs typeface="Courier"/>
              </a:rPr>
              <a:t>ip</a:t>
            </a:r>
            <a:r>
              <a:rPr lang="en-US" sz="1200" dirty="0">
                <a:latin typeface="Courier"/>
                <a:cs typeface="Courier"/>
              </a:rPr>
              <a:t> </a:t>
            </a:r>
            <a:r>
              <a:rPr lang="en-US" sz="1200" dirty="0" smtClean="0">
                <a:latin typeface="Courier"/>
                <a:cs typeface="Courier"/>
              </a:rPr>
              <a:t>configuration  </a:t>
            </a:r>
            <a:r>
              <a:rPr lang="en-US" sz="1200" i="1" dirty="0" smtClean="0">
                <a:solidFill>
                  <a:srgbClr val="0000FF"/>
                </a:solidFill>
                <a:latin typeface="Lantinghei TC Extralight"/>
                <a:cs typeface="Lantinghei TC Extralight"/>
              </a:rPr>
              <a:t>##Global and Device-group specific VIP configuration</a:t>
            </a:r>
            <a:endParaRPr lang="en-US" sz="1200" i="1" dirty="0">
              <a:solidFill>
                <a:srgbClr val="0000FF"/>
              </a:solidFill>
              <a:latin typeface="Lantinghei TC Extralight"/>
              <a:cs typeface="Lantinghei TC Extralight"/>
            </a:endParaRPr>
          </a:p>
          <a:p>
            <a:r>
              <a:rPr lang="en-US" sz="1200" dirty="0">
                <a:latin typeface="Courier"/>
                <a:cs typeface="Courier"/>
              </a:rPr>
              <a:t>  </a:t>
            </a:r>
            <a:r>
              <a:rPr lang="en-US" sz="1200" dirty="0" err="1">
                <a:latin typeface="Courier"/>
                <a:cs typeface="Courier"/>
              </a:rPr>
              <a:t>vrf</a:t>
            </a:r>
            <a:r>
              <a:rPr lang="en-US" sz="1200" dirty="0">
                <a:latin typeface="Courier"/>
                <a:cs typeface="Courier"/>
              </a:rPr>
              <a:t>           ITD service </a:t>
            </a:r>
            <a:r>
              <a:rPr lang="en-US" sz="1200" dirty="0" err="1" smtClean="0">
                <a:latin typeface="Courier"/>
                <a:cs typeface="Courier"/>
              </a:rPr>
              <a:t>vrf</a:t>
            </a:r>
            <a:r>
              <a:rPr lang="en-US" sz="1200" dirty="0" smtClean="0">
                <a:latin typeface="Courier"/>
                <a:cs typeface="Courier"/>
              </a:rPr>
              <a:t> </a:t>
            </a:r>
            <a:r>
              <a:rPr lang="en-US" sz="1200" i="1" dirty="0">
                <a:solidFill>
                  <a:srgbClr val="0000FF"/>
                </a:solidFill>
                <a:latin typeface="Lantinghei TC Extralight"/>
                <a:cs typeface="Lantinghei TC Extralight"/>
              </a:rPr>
              <a:t>#applies this ITD process to the defined </a:t>
            </a:r>
            <a:r>
              <a:rPr lang="en-US" sz="1200" i="1" dirty="0" err="1">
                <a:solidFill>
                  <a:srgbClr val="0000FF"/>
                </a:solidFill>
                <a:latin typeface="Lantinghei TC Extralight"/>
                <a:cs typeface="Lantinghei TC Extralight"/>
              </a:rPr>
              <a:t>vrf</a:t>
            </a:r>
            <a:r>
              <a:rPr lang="en-US" sz="1200" i="1" dirty="0">
                <a:solidFill>
                  <a:srgbClr val="0000FF"/>
                </a:solidFill>
                <a:latin typeface="Lantinghei TC Extralight"/>
                <a:cs typeface="Lantinghei TC Extralight"/>
              </a:rPr>
              <a:t> </a:t>
            </a:r>
            <a:endParaRPr lang="en-US" sz="1200" dirty="0">
              <a:latin typeface="Courier"/>
              <a:cs typeface="Courier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814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Configuration Steps – ASA Firewall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8000" y="1230531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ASA Basic Configuration: There is nothing ITD specific about configuring the ASA L3 Cluster for ITD. The following interface configuration is used with this topology. Follow ASA Configuration Guide for full configuration instructions.</a:t>
            </a:r>
          </a:p>
          <a:p>
            <a:pPr algn="r"/>
            <a:r>
              <a:rPr lang="en-US" sz="900" dirty="0" smtClean="0">
                <a:hlinkClick r:id="rId3"/>
              </a:rPr>
              <a:t>http</a:t>
            </a:r>
            <a:r>
              <a:rPr lang="en-US" sz="900" dirty="0">
                <a:hlinkClick r:id="rId3"/>
              </a:rPr>
              <a:t>://www.cisco.com/c/en/us/td/docs/security/asa/asa90/configuration/guide/asa_90_cli_config/</a:t>
            </a:r>
            <a:r>
              <a:rPr lang="en-US" sz="900" dirty="0" smtClean="0">
                <a:hlinkClick r:id="rId3"/>
              </a:rPr>
              <a:t>ha_cluster.html</a:t>
            </a:r>
            <a:endParaRPr lang="en-US" sz="900" dirty="0"/>
          </a:p>
          <a:p>
            <a:endParaRPr lang="en-US" sz="9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86868" y="2659994"/>
            <a:ext cx="4867732" cy="4401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00" dirty="0">
              <a:latin typeface="Courier"/>
              <a:cs typeface="Courier"/>
            </a:endParaRPr>
          </a:p>
          <a:p>
            <a:r>
              <a:rPr lang="en-US" sz="800" dirty="0">
                <a:latin typeface="Courier"/>
                <a:cs typeface="Courier"/>
              </a:rPr>
              <a:t>cluster group ASA-CLUSTER-L3</a:t>
            </a:r>
          </a:p>
          <a:p>
            <a:r>
              <a:rPr lang="en-US" sz="800" dirty="0">
                <a:latin typeface="Courier"/>
                <a:cs typeface="Courier"/>
              </a:rPr>
              <a:t> local-unit ASA1</a:t>
            </a:r>
          </a:p>
          <a:p>
            <a:r>
              <a:rPr lang="en-US" sz="800" dirty="0">
                <a:latin typeface="Courier"/>
                <a:cs typeface="Courier"/>
              </a:rPr>
              <a:t> cluster-interface Port-channel31 </a:t>
            </a:r>
            <a:r>
              <a:rPr lang="en-US" sz="800" dirty="0" err="1">
                <a:latin typeface="Courier"/>
                <a:cs typeface="Courier"/>
              </a:rPr>
              <a:t>ip</a:t>
            </a:r>
            <a:r>
              <a:rPr lang="en-US" sz="800" dirty="0">
                <a:latin typeface="Courier"/>
                <a:cs typeface="Courier"/>
              </a:rPr>
              <a:t> 10.2.0.1 255.255.255.0</a:t>
            </a:r>
          </a:p>
          <a:p>
            <a:r>
              <a:rPr lang="en-US" sz="800" dirty="0">
                <a:latin typeface="Courier"/>
                <a:cs typeface="Courier"/>
              </a:rPr>
              <a:t> priority 1</a:t>
            </a:r>
          </a:p>
          <a:p>
            <a:r>
              <a:rPr lang="en-US" sz="800" dirty="0">
                <a:latin typeface="Courier"/>
                <a:cs typeface="Courier"/>
              </a:rPr>
              <a:t> health-check </a:t>
            </a:r>
            <a:r>
              <a:rPr lang="en-US" sz="800" dirty="0" err="1">
                <a:latin typeface="Courier"/>
                <a:cs typeface="Courier"/>
              </a:rPr>
              <a:t>holdtime</a:t>
            </a:r>
            <a:r>
              <a:rPr lang="en-US" sz="800" dirty="0">
                <a:latin typeface="Courier"/>
                <a:cs typeface="Courier"/>
              </a:rPr>
              <a:t> 1.5</a:t>
            </a:r>
          </a:p>
          <a:p>
            <a:r>
              <a:rPr lang="en-US" sz="800" dirty="0">
                <a:latin typeface="Courier"/>
                <a:cs typeface="Courier"/>
              </a:rPr>
              <a:t> </a:t>
            </a:r>
            <a:r>
              <a:rPr lang="en-US" sz="800" dirty="0" err="1">
                <a:latin typeface="Courier"/>
                <a:cs typeface="Courier"/>
              </a:rPr>
              <a:t>clacp</a:t>
            </a:r>
            <a:r>
              <a:rPr lang="en-US" sz="800" dirty="0">
                <a:latin typeface="Courier"/>
                <a:cs typeface="Courier"/>
              </a:rPr>
              <a:t> system-mac auto system-priority 1</a:t>
            </a:r>
          </a:p>
          <a:p>
            <a:r>
              <a:rPr lang="en-US" sz="800" dirty="0">
                <a:latin typeface="Courier"/>
                <a:cs typeface="Courier"/>
              </a:rPr>
              <a:t> enable</a:t>
            </a:r>
          </a:p>
          <a:p>
            <a:endParaRPr lang="en-US" sz="800" dirty="0">
              <a:latin typeface="Courier"/>
              <a:cs typeface="Courier"/>
            </a:endParaRPr>
          </a:p>
          <a:p>
            <a:r>
              <a:rPr lang="en-US" sz="800" dirty="0">
                <a:latin typeface="Courier"/>
                <a:cs typeface="Courier"/>
              </a:rPr>
              <a:t>mac-address pool MAC-INSIDE aaaa.0101.0001 - aaaa.0101.0008</a:t>
            </a:r>
          </a:p>
          <a:p>
            <a:r>
              <a:rPr lang="en-US" sz="800" dirty="0">
                <a:latin typeface="Courier"/>
                <a:cs typeface="Courier"/>
              </a:rPr>
              <a:t>mac-address pool MAC-OUTSIDE aaaa.0100.0001 - aaaa.0100.0008</a:t>
            </a:r>
          </a:p>
          <a:p>
            <a:r>
              <a:rPr lang="en-US" sz="800" dirty="0" err="1">
                <a:latin typeface="Courier"/>
                <a:cs typeface="Courier"/>
              </a:rPr>
              <a:t>ip</a:t>
            </a:r>
            <a:r>
              <a:rPr lang="en-US" sz="800" dirty="0">
                <a:latin typeface="Courier"/>
                <a:cs typeface="Courier"/>
              </a:rPr>
              <a:t> local pool IP-OUTSIDE </a:t>
            </a:r>
            <a:r>
              <a:rPr lang="en-US" sz="800" dirty="0" smtClean="0">
                <a:latin typeface="Courier"/>
                <a:cs typeface="Courier"/>
              </a:rPr>
              <a:t>10.0.0.111</a:t>
            </a:r>
            <a:r>
              <a:rPr lang="en-US" sz="800" dirty="0">
                <a:latin typeface="Courier"/>
                <a:cs typeface="Courier"/>
              </a:rPr>
              <a:t>-</a:t>
            </a:r>
            <a:r>
              <a:rPr lang="en-US" sz="800" dirty="0" smtClean="0">
                <a:latin typeface="Courier"/>
                <a:cs typeface="Courier"/>
              </a:rPr>
              <a:t>10.0.0.114</a:t>
            </a:r>
            <a:endParaRPr lang="en-US" sz="800" dirty="0">
              <a:latin typeface="Courier"/>
              <a:cs typeface="Courier"/>
            </a:endParaRPr>
          </a:p>
          <a:p>
            <a:r>
              <a:rPr lang="en-US" sz="800" dirty="0" err="1">
                <a:latin typeface="Courier"/>
                <a:cs typeface="Courier"/>
              </a:rPr>
              <a:t>ip</a:t>
            </a:r>
            <a:r>
              <a:rPr lang="en-US" sz="800" dirty="0">
                <a:latin typeface="Courier"/>
                <a:cs typeface="Courier"/>
              </a:rPr>
              <a:t> local pool IP-INSIDE </a:t>
            </a:r>
            <a:r>
              <a:rPr lang="en-US" sz="800" dirty="0" smtClean="0">
                <a:latin typeface="Courier"/>
                <a:cs typeface="Courier"/>
              </a:rPr>
              <a:t>10.1.0.111-10.1.0.114</a:t>
            </a:r>
            <a:endParaRPr lang="en-US" sz="800" dirty="0">
              <a:latin typeface="Courier"/>
              <a:cs typeface="Courier"/>
            </a:endParaRPr>
          </a:p>
          <a:p>
            <a:endParaRPr lang="en-US" sz="800" dirty="0">
              <a:latin typeface="Courier"/>
              <a:cs typeface="Courier"/>
            </a:endParaRPr>
          </a:p>
          <a:p>
            <a:r>
              <a:rPr lang="en-US" sz="800" dirty="0">
                <a:latin typeface="Courier"/>
                <a:cs typeface="Courier"/>
              </a:rPr>
              <a:t>interface Port-channel11</a:t>
            </a:r>
          </a:p>
          <a:p>
            <a:r>
              <a:rPr lang="en-US" sz="800" dirty="0">
                <a:latin typeface="Courier"/>
                <a:cs typeface="Courier"/>
              </a:rPr>
              <a:t> description INSIDE</a:t>
            </a:r>
          </a:p>
          <a:p>
            <a:r>
              <a:rPr lang="en-US" sz="800" dirty="0">
                <a:latin typeface="Courier"/>
                <a:cs typeface="Courier"/>
              </a:rPr>
              <a:t> </a:t>
            </a:r>
            <a:r>
              <a:rPr lang="en-US" sz="800" dirty="0" err="1">
                <a:latin typeface="Courier"/>
                <a:cs typeface="Courier"/>
              </a:rPr>
              <a:t>lacp</a:t>
            </a:r>
            <a:r>
              <a:rPr lang="en-US" sz="800" dirty="0">
                <a:latin typeface="Courier"/>
                <a:cs typeface="Courier"/>
              </a:rPr>
              <a:t> max-bundle 8</a:t>
            </a:r>
          </a:p>
          <a:p>
            <a:r>
              <a:rPr lang="en-US" sz="800" dirty="0">
                <a:latin typeface="Courier"/>
                <a:cs typeface="Courier"/>
              </a:rPr>
              <a:t> mac-address cluster-pool MAC-INSIDE</a:t>
            </a:r>
          </a:p>
          <a:p>
            <a:r>
              <a:rPr lang="en-US" sz="800" dirty="0">
                <a:latin typeface="Courier"/>
                <a:cs typeface="Courier"/>
              </a:rPr>
              <a:t> </a:t>
            </a:r>
            <a:r>
              <a:rPr lang="en-US" sz="800" dirty="0" err="1">
                <a:latin typeface="Courier"/>
                <a:cs typeface="Courier"/>
              </a:rPr>
              <a:t>nameif</a:t>
            </a:r>
            <a:r>
              <a:rPr lang="en-US" sz="800" dirty="0">
                <a:latin typeface="Courier"/>
                <a:cs typeface="Courier"/>
              </a:rPr>
              <a:t> inside</a:t>
            </a:r>
          </a:p>
          <a:p>
            <a:r>
              <a:rPr lang="en-US" sz="800" dirty="0">
                <a:latin typeface="Courier"/>
                <a:cs typeface="Courier"/>
              </a:rPr>
              <a:t> security-level 100</a:t>
            </a:r>
          </a:p>
          <a:p>
            <a:r>
              <a:rPr lang="en-US" sz="800" dirty="0">
                <a:latin typeface="Courier"/>
                <a:cs typeface="Courier"/>
              </a:rPr>
              <a:t> </a:t>
            </a:r>
            <a:r>
              <a:rPr lang="en-US" sz="800" dirty="0" err="1">
                <a:latin typeface="Courier"/>
                <a:cs typeface="Courier"/>
              </a:rPr>
              <a:t>ip</a:t>
            </a:r>
            <a:r>
              <a:rPr lang="en-US" sz="800" dirty="0">
                <a:latin typeface="Courier"/>
                <a:cs typeface="Courier"/>
              </a:rPr>
              <a:t> address </a:t>
            </a:r>
            <a:r>
              <a:rPr lang="en-US" sz="800" dirty="0" smtClean="0">
                <a:latin typeface="Courier"/>
                <a:cs typeface="Courier"/>
              </a:rPr>
              <a:t>10.1.0.11 </a:t>
            </a:r>
            <a:r>
              <a:rPr lang="en-US" sz="800" dirty="0">
                <a:latin typeface="Courier"/>
                <a:cs typeface="Courier"/>
              </a:rPr>
              <a:t>255.255.255.0 cluster-pool IP-</a:t>
            </a:r>
            <a:r>
              <a:rPr lang="en-US" sz="800" dirty="0" smtClean="0">
                <a:latin typeface="Courier"/>
                <a:cs typeface="Courier"/>
              </a:rPr>
              <a:t>INSIDE</a:t>
            </a:r>
          </a:p>
          <a:p>
            <a:r>
              <a:rPr lang="en-US" sz="800" dirty="0">
                <a:latin typeface="Courier"/>
                <a:cs typeface="Courier"/>
              </a:rPr>
              <a:t>!</a:t>
            </a:r>
          </a:p>
          <a:p>
            <a:r>
              <a:rPr lang="en-US" sz="800" dirty="0">
                <a:latin typeface="Courier"/>
                <a:cs typeface="Courier"/>
              </a:rPr>
              <a:t>interface Port-channel21</a:t>
            </a:r>
          </a:p>
          <a:p>
            <a:r>
              <a:rPr lang="en-US" sz="800" dirty="0">
                <a:latin typeface="Courier"/>
                <a:cs typeface="Courier"/>
              </a:rPr>
              <a:t> description OUTSIDE</a:t>
            </a:r>
          </a:p>
          <a:p>
            <a:r>
              <a:rPr lang="en-US" sz="800" dirty="0">
                <a:latin typeface="Courier"/>
                <a:cs typeface="Courier"/>
              </a:rPr>
              <a:t> </a:t>
            </a:r>
            <a:r>
              <a:rPr lang="en-US" sz="800" dirty="0" err="1">
                <a:latin typeface="Courier"/>
                <a:cs typeface="Courier"/>
              </a:rPr>
              <a:t>lacp</a:t>
            </a:r>
            <a:r>
              <a:rPr lang="en-US" sz="800" dirty="0">
                <a:latin typeface="Courier"/>
                <a:cs typeface="Courier"/>
              </a:rPr>
              <a:t> max-bundle 8</a:t>
            </a:r>
          </a:p>
          <a:p>
            <a:r>
              <a:rPr lang="en-US" sz="800" dirty="0">
                <a:latin typeface="Courier"/>
                <a:cs typeface="Courier"/>
              </a:rPr>
              <a:t> mac-address cluster-pool MAC-OUTSIDE</a:t>
            </a:r>
          </a:p>
          <a:p>
            <a:r>
              <a:rPr lang="en-US" sz="800" dirty="0">
                <a:latin typeface="Courier"/>
                <a:cs typeface="Courier"/>
              </a:rPr>
              <a:t> </a:t>
            </a:r>
            <a:r>
              <a:rPr lang="en-US" sz="800" dirty="0" err="1">
                <a:latin typeface="Courier"/>
                <a:cs typeface="Courier"/>
              </a:rPr>
              <a:t>nameif</a:t>
            </a:r>
            <a:r>
              <a:rPr lang="en-US" sz="800" dirty="0">
                <a:latin typeface="Courier"/>
                <a:cs typeface="Courier"/>
              </a:rPr>
              <a:t> outside</a:t>
            </a:r>
          </a:p>
          <a:p>
            <a:r>
              <a:rPr lang="en-US" sz="800" dirty="0">
                <a:latin typeface="Courier"/>
                <a:cs typeface="Courier"/>
              </a:rPr>
              <a:t> security-level 100</a:t>
            </a:r>
          </a:p>
          <a:p>
            <a:r>
              <a:rPr lang="en-US" sz="800" dirty="0">
                <a:latin typeface="Courier"/>
                <a:cs typeface="Courier"/>
              </a:rPr>
              <a:t> </a:t>
            </a:r>
            <a:r>
              <a:rPr lang="en-US" sz="800" dirty="0" err="1">
                <a:latin typeface="Courier"/>
                <a:cs typeface="Courier"/>
              </a:rPr>
              <a:t>ip</a:t>
            </a:r>
            <a:r>
              <a:rPr lang="en-US" sz="800" dirty="0">
                <a:latin typeface="Courier"/>
                <a:cs typeface="Courier"/>
              </a:rPr>
              <a:t> address 10.0.0.11 255.255.255.0 cluster-pool IP-OUTSIDE </a:t>
            </a:r>
          </a:p>
          <a:p>
            <a:endParaRPr lang="en-US" sz="800" dirty="0">
              <a:latin typeface="Courier"/>
              <a:cs typeface="Courier"/>
            </a:endParaRPr>
          </a:p>
          <a:p>
            <a:r>
              <a:rPr lang="en-US" sz="800" dirty="0">
                <a:latin typeface="Courier"/>
                <a:cs typeface="Courier"/>
              </a:rPr>
              <a:t>interface Port-channel31</a:t>
            </a:r>
          </a:p>
          <a:p>
            <a:r>
              <a:rPr lang="en-US" sz="800" dirty="0">
                <a:latin typeface="Courier"/>
                <a:cs typeface="Courier"/>
              </a:rPr>
              <a:t> description Clustering Interface</a:t>
            </a:r>
          </a:p>
          <a:p>
            <a:r>
              <a:rPr lang="en-US" sz="800" dirty="0">
                <a:latin typeface="Courier"/>
                <a:cs typeface="Courier"/>
              </a:rPr>
              <a:t> </a:t>
            </a:r>
            <a:r>
              <a:rPr lang="en-US" sz="800" dirty="0" err="1">
                <a:latin typeface="Courier"/>
                <a:cs typeface="Courier"/>
              </a:rPr>
              <a:t>lacp</a:t>
            </a:r>
            <a:r>
              <a:rPr lang="en-US" sz="800" dirty="0">
                <a:latin typeface="Courier"/>
                <a:cs typeface="Courier"/>
              </a:rPr>
              <a:t> max-bundle 8</a:t>
            </a:r>
          </a:p>
          <a:p>
            <a:r>
              <a:rPr lang="en-US" sz="800" dirty="0" smtClean="0">
                <a:latin typeface="Courier"/>
                <a:cs typeface="Courier"/>
              </a:rPr>
              <a:t>! </a:t>
            </a:r>
            <a:endParaRPr lang="en-US" sz="800" dirty="0">
              <a:latin typeface="Courier"/>
              <a:cs typeface="Courier"/>
            </a:endParaRPr>
          </a:p>
          <a:p>
            <a:endParaRPr lang="en-US" sz="800" dirty="0">
              <a:latin typeface="Courier"/>
              <a:cs typeface="Courier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14900" y="2290661"/>
            <a:ext cx="3987800" cy="4770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Courier"/>
                <a:cs typeface="Courier"/>
              </a:rPr>
              <a:t>interface </a:t>
            </a:r>
            <a:r>
              <a:rPr lang="en-US" sz="800" dirty="0">
                <a:latin typeface="Courier"/>
                <a:cs typeface="Courier"/>
              </a:rPr>
              <a:t>TenGigabitEthernet0/6</a:t>
            </a:r>
          </a:p>
          <a:p>
            <a:r>
              <a:rPr lang="en-US" sz="800" dirty="0">
                <a:latin typeface="Courier"/>
                <a:cs typeface="Courier"/>
              </a:rPr>
              <a:t> channel-group 11 mode </a:t>
            </a:r>
            <a:r>
              <a:rPr lang="en-US" sz="800" dirty="0" smtClean="0">
                <a:latin typeface="Courier"/>
                <a:cs typeface="Courier"/>
              </a:rPr>
              <a:t>active</a:t>
            </a:r>
            <a:endParaRPr lang="en-US" sz="800" dirty="0">
              <a:latin typeface="Courier"/>
              <a:cs typeface="Courier"/>
            </a:endParaRPr>
          </a:p>
          <a:p>
            <a:r>
              <a:rPr lang="en-US" sz="800" dirty="0">
                <a:latin typeface="Courier"/>
                <a:cs typeface="Courier"/>
              </a:rPr>
              <a:t> no </a:t>
            </a:r>
            <a:r>
              <a:rPr lang="en-US" sz="800" dirty="0" err="1">
                <a:latin typeface="Courier"/>
                <a:cs typeface="Courier"/>
              </a:rPr>
              <a:t>nameif</a:t>
            </a:r>
            <a:endParaRPr lang="en-US" sz="800" dirty="0">
              <a:latin typeface="Courier"/>
              <a:cs typeface="Courier"/>
            </a:endParaRPr>
          </a:p>
          <a:p>
            <a:r>
              <a:rPr lang="en-US" sz="800" dirty="0">
                <a:latin typeface="Courier"/>
                <a:cs typeface="Courier"/>
              </a:rPr>
              <a:t> no security-level</a:t>
            </a:r>
          </a:p>
          <a:p>
            <a:r>
              <a:rPr lang="en-US" sz="800" dirty="0">
                <a:latin typeface="Courier"/>
                <a:cs typeface="Courier"/>
              </a:rPr>
              <a:t> no </a:t>
            </a:r>
            <a:r>
              <a:rPr lang="en-US" sz="800" dirty="0" err="1">
                <a:latin typeface="Courier"/>
                <a:cs typeface="Courier"/>
              </a:rPr>
              <a:t>ip</a:t>
            </a:r>
            <a:r>
              <a:rPr lang="en-US" sz="800" dirty="0">
                <a:latin typeface="Courier"/>
                <a:cs typeface="Courier"/>
              </a:rPr>
              <a:t> address</a:t>
            </a:r>
          </a:p>
          <a:p>
            <a:r>
              <a:rPr lang="en-US" sz="800" dirty="0">
                <a:latin typeface="Courier"/>
                <a:cs typeface="Courier"/>
              </a:rPr>
              <a:t>!</a:t>
            </a:r>
          </a:p>
          <a:p>
            <a:r>
              <a:rPr lang="en-US" sz="800" dirty="0">
                <a:latin typeface="Courier"/>
                <a:cs typeface="Courier"/>
              </a:rPr>
              <a:t>interface TenGigabitEthernet0/7</a:t>
            </a:r>
          </a:p>
          <a:p>
            <a:r>
              <a:rPr lang="en-US" sz="800" dirty="0">
                <a:latin typeface="Courier"/>
                <a:cs typeface="Courier"/>
              </a:rPr>
              <a:t> channel-group 11 mode </a:t>
            </a:r>
            <a:r>
              <a:rPr lang="en-US" sz="800" dirty="0" smtClean="0">
                <a:latin typeface="Courier"/>
                <a:cs typeface="Courier"/>
              </a:rPr>
              <a:t>active</a:t>
            </a:r>
            <a:endParaRPr lang="en-US" sz="800" dirty="0">
              <a:latin typeface="Courier"/>
              <a:cs typeface="Courier"/>
            </a:endParaRPr>
          </a:p>
          <a:p>
            <a:r>
              <a:rPr lang="en-US" sz="800" dirty="0">
                <a:latin typeface="Courier"/>
                <a:cs typeface="Courier"/>
              </a:rPr>
              <a:t> no </a:t>
            </a:r>
            <a:r>
              <a:rPr lang="en-US" sz="800" dirty="0" err="1">
                <a:latin typeface="Courier"/>
                <a:cs typeface="Courier"/>
              </a:rPr>
              <a:t>nameif</a:t>
            </a:r>
            <a:endParaRPr lang="en-US" sz="800" dirty="0">
              <a:latin typeface="Courier"/>
              <a:cs typeface="Courier"/>
            </a:endParaRPr>
          </a:p>
          <a:p>
            <a:r>
              <a:rPr lang="en-US" sz="800" dirty="0">
                <a:latin typeface="Courier"/>
                <a:cs typeface="Courier"/>
              </a:rPr>
              <a:t> no security-level</a:t>
            </a:r>
          </a:p>
          <a:p>
            <a:r>
              <a:rPr lang="en-US" sz="800" dirty="0">
                <a:latin typeface="Courier"/>
                <a:cs typeface="Courier"/>
              </a:rPr>
              <a:t> no </a:t>
            </a:r>
            <a:r>
              <a:rPr lang="en-US" sz="800" dirty="0" err="1">
                <a:latin typeface="Courier"/>
                <a:cs typeface="Courier"/>
              </a:rPr>
              <a:t>ip</a:t>
            </a:r>
            <a:r>
              <a:rPr lang="en-US" sz="800" dirty="0">
                <a:latin typeface="Courier"/>
                <a:cs typeface="Courier"/>
              </a:rPr>
              <a:t> address</a:t>
            </a:r>
          </a:p>
          <a:p>
            <a:r>
              <a:rPr lang="en-US" sz="800" dirty="0">
                <a:latin typeface="Courier"/>
                <a:cs typeface="Courier"/>
              </a:rPr>
              <a:t>!</a:t>
            </a:r>
          </a:p>
          <a:p>
            <a:r>
              <a:rPr lang="en-US" sz="800" dirty="0">
                <a:latin typeface="Courier"/>
                <a:cs typeface="Courier"/>
              </a:rPr>
              <a:t>interface TenGigabitEthernet0/8</a:t>
            </a:r>
          </a:p>
          <a:p>
            <a:r>
              <a:rPr lang="en-US" sz="800" dirty="0">
                <a:latin typeface="Courier"/>
                <a:cs typeface="Courier"/>
              </a:rPr>
              <a:t> channel-group 21 mode </a:t>
            </a:r>
            <a:r>
              <a:rPr lang="en-US" sz="800" dirty="0" smtClean="0">
                <a:latin typeface="Courier"/>
                <a:cs typeface="Courier"/>
              </a:rPr>
              <a:t>active</a:t>
            </a:r>
            <a:endParaRPr lang="en-US" sz="800" dirty="0">
              <a:latin typeface="Courier"/>
              <a:cs typeface="Courier"/>
            </a:endParaRPr>
          </a:p>
          <a:p>
            <a:r>
              <a:rPr lang="en-US" sz="800" dirty="0">
                <a:latin typeface="Courier"/>
                <a:cs typeface="Courier"/>
              </a:rPr>
              <a:t> no </a:t>
            </a:r>
            <a:r>
              <a:rPr lang="en-US" sz="800" dirty="0" err="1">
                <a:latin typeface="Courier"/>
                <a:cs typeface="Courier"/>
              </a:rPr>
              <a:t>nameif</a:t>
            </a:r>
            <a:endParaRPr lang="en-US" sz="800" dirty="0">
              <a:latin typeface="Courier"/>
              <a:cs typeface="Courier"/>
            </a:endParaRPr>
          </a:p>
          <a:p>
            <a:r>
              <a:rPr lang="en-US" sz="800" dirty="0">
                <a:latin typeface="Courier"/>
                <a:cs typeface="Courier"/>
              </a:rPr>
              <a:t> no security-level</a:t>
            </a:r>
          </a:p>
          <a:p>
            <a:r>
              <a:rPr lang="en-US" sz="800" dirty="0">
                <a:latin typeface="Courier"/>
                <a:cs typeface="Courier"/>
              </a:rPr>
              <a:t> no </a:t>
            </a:r>
            <a:r>
              <a:rPr lang="en-US" sz="800" dirty="0" err="1">
                <a:latin typeface="Courier"/>
                <a:cs typeface="Courier"/>
              </a:rPr>
              <a:t>ip</a:t>
            </a:r>
            <a:r>
              <a:rPr lang="en-US" sz="800" dirty="0">
                <a:latin typeface="Courier"/>
                <a:cs typeface="Courier"/>
              </a:rPr>
              <a:t> address</a:t>
            </a:r>
          </a:p>
          <a:p>
            <a:r>
              <a:rPr lang="en-US" sz="800" dirty="0">
                <a:latin typeface="Courier"/>
                <a:cs typeface="Courier"/>
              </a:rPr>
              <a:t>!</a:t>
            </a:r>
          </a:p>
          <a:p>
            <a:r>
              <a:rPr lang="en-US" sz="800" dirty="0">
                <a:latin typeface="Courier"/>
                <a:cs typeface="Courier"/>
              </a:rPr>
              <a:t>interface TenGigabitEthernet0/9</a:t>
            </a:r>
          </a:p>
          <a:p>
            <a:r>
              <a:rPr lang="en-US" sz="800" dirty="0">
                <a:latin typeface="Courier"/>
                <a:cs typeface="Courier"/>
              </a:rPr>
              <a:t> description OUTSIDE</a:t>
            </a:r>
          </a:p>
          <a:p>
            <a:r>
              <a:rPr lang="en-US" sz="800" dirty="0">
                <a:latin typeface="Courier"/>
                <a:cs typeface="Courier"/>
              </a:rPr>
              <a:t> channel-group 21 mode </a:t>
            </a:r>
            <a:r>
              <a:rPr lang="en-US" sz="800" dirty="0" smtClean="0">
                <a:latin typeface="Courier"/>
                <a:cs typeface="Courier"/>
              </a:rPr>
              <a:t>active</a:t>
            </a:r>
            <a:endParaRPr lang="en-US" sz="800" dirty="0">
              <a:latin typeface="Courier"/>
              <a:cs typeface="Courier"/>
            </a:endParaRPr>
          </a:p>
          <a:p>
            <a:r>
              <a:rPr lang="en-US" sz="800" dirty="0">
                <a:latin typeface="Courier"/>
                <a:cs typeface="Courier"/>
              </a:rPr>
              <a:t> no </a:t>
            </a:r>
            <a:r>
              <a:rPr lang="en-US" sz="800" dirty="0" err="1">
                <a:latin typeface="Courier"/>
                <a:cs typeface="Courier"/>
              </a:rPr>
              <a:t>nameif</a:t>
            </a:r>
            <a:endParaRPr lang="en-US" sz="800" dirty="0">
              <a:latin typeface="Courier"/>
              <a:cs typeface="Courier"/>
            </a:endParaRPr>
          </a:p>
          <a:p>
            <a:r>
              <a:rPr lang="en-US" sz="800" dirty="0">
                <a:latin typeface="Courier"/>
                <a:cs typeface="Courier"/>
              </a:rPr>
              <a:t> no security-level</a:t>
            </a:r>
          </a:p>
          <a:p>
            <a:r>
              <a:rPr lang="en-US" sz="800" dirty="0">
                <a:latin typeface="Courier"/>
                <a:cs typeface="Courier"/>
              </a:rPr>
              <a:t> no </a:t>
            </a:r>
            <a:r>
              <a:rPr lang="en-US" sz="800" dirty="0" err="1">
                <a:latin typeface="Courier"/>
                <a:cs typeface="Courier"/>
              </a:rPr>
              <a:t>ip</a:t>
            </a:r>
            <a:r>
              <a:rPr lang="en-US" sz="800" dirty="0">
                <a:latin typeface="Courier"/>
                <a:cs typeface="Courier"/>
              </a:rPr>
              <a:t> address</a:t>
            </a:r>
          </a:p>
          <a:p>
            <a:r>
              <a:rPr lang="en-US" sz="800" dirty="0">
                <a:latin typeface="Courier"/>
                <a:cs typeface="Courier"/>
              </a:rPr>
              <a:t>!</a:t>
            </a:r>
          </a:p>
          <a:p>
            <a:r>
              <a:rPr lang="en-US" sz="800" dirty="0">
                <a:latin typeface="Courier"/>
                <a:cs typeface="Courier"/>
              </a:rPr>
              <a:t>interface TenGigabitEthernet1/0</a:t>
            </a:r>
          </a:p>
          <a:p>
            <a:r>
              <a:rPr lang="en-US" sz="800" dirty="0">
                <a:latin typeface="Courier"/>
                <a:cs typeface="Courier"/>
              </a:rPr>
              <a:t> channel-group 31 mode </a:t>
            </a:r>
            <a:r>
              <a:rPr lang="en-US" sz="800" dirty="0" smtClean="0">
                <a:latin typeface="Courier"/>
                <a:cs typeface="Courier"/>
              </a:rPr>
              <a:t>on</a:t>
            </a:r>
            <a:endParaRPr lang="en-US" sz="800" dirty="0">
              <a:latin typeface="Courier"/>
              <a:cs typeface="Courier"/>
            </a:endParaRPr>
          </a:p>
          <a:p>
            <a:r>
              <a:rPr lang="en-US" sz="800" dirty="0">
                <a:latin typeface="Courier"/>
                <a:cs typeface="Courier"/>
              </a:rPr>
              <a:t> no </a:t>
            </a:r>
            <a:r>
              <a:rPr lang="en-US" sz="800" dirty="0" err="1">
                <a:latin typeface="Courier"/>
                <a:cs typeface="Courier"/>
              </a:rPr>
              <a:t>nameif</a:t>
            </a:r>
            <a:endParaRPr lang="en-US" sz="800" dirty="0">
              <a:latin typeface="Courier"/>
              <a:cs typeface="Courier"/>
            </a:endParaRPr>
          </a:p>
          <a:p>
            <a:r>
              <a:rPr lang="en-US" sz="800" dirty="0">
                <a:latin typeface="Courier"/>
                <a:cs typeface="Courier"/>
              </a:rPr>
              <a:t> no security-level</a:t>
            </a:r>
          </a:p>
          <a:p>
            <a:r>
              <a:rPr lang="en-US" sz="800" dirty="0">
                <a:latin typeface="Courier"/>
                <a:cs typeface="Courier"/>
              </a:rPr>
              <a:t> no </a:t>
            </a:r>
            <a:r>
              <a:rPr lang="en-US" sz="800" dirty="0" err="1">
                <a:latin typeface="Courier"/>
                <a:cs typeface="Courier"/>
              </a:rPr>
              <a:t>ip</a:t>
            </a:r>
            <a:r>
              <a:rPr lang="en-US" sz="800" dirty="0">
                <a:latin typeface="Courier"/>
                <a:cs typeface="Courier"/>
              </a:rPr>
              <a:t> address</a:t>
            </a:r>
          </a:p>
          <a:p>
            <a:r>
              <a:rPr lang="en-US" sz="800" dirty="0">
                <a:latin typeface="Courier"/>
                <a:cs typeface="Courier"/>
              </a:rPr>
              <a:t>!</a:t>
            </a:r>
          </a:p>
          <a:p>
            <a:r>
              <a:rPr lang="en-US" sz="800" dirty="0">
                <a:latin typeface="Courier"/>
                <a:cs typeface="Courier"/>
              </a:rPr>
              <a:t>interface TenGigabitEthernet1/1</a:t>
            </a:r>
          </a:p>
          <a:p>
            <a:r>
              <a:rPr lang="en-US" sz="800" dirty="0">
                <a:latin typeface="Courier"/>
                <a:cs typeface="Courier"/>
              </a:rPr>
              <a:t> channel-group 31 mode on</a:t>
            </a:r>
          </a:p>
          <a:p>
            <a:r>
              <a:rPr lang="en-US" sz="800" dirty="0">
                <a:latin typeface="Courier"/>
                <a:cs typeface="Courier"/>
              </a:rPr>
              <a:t> no </a:t>
            </a:r>
            <a:r>
              <a:rPr lang="en-US" sz="800" dirty="0" err="1">
                <a:latin typeface="Courier"/>
                <a:cs typeface="Courier"/>
              </a:rPr>
              <a:t>nameif</a:t>
            </a:r>
            <a:endParaRPr lang="en-US" sz="800" dirty="0">
              <a:latin typeface="Courier"/>
              <a:cs typeface="Courier"/>
            </a:endParaRPr>
          </a:p>
          <a:p>
            <a:r>
              <a:rPr lang="en-US" sz="800" dirty="0">
                <a:latin typeface="Courier"/>
                <a:cs typeface="Courier"/>
              </a:rPr>
              <a:t> no security-level</a:t>
            </a:r>
          </a:p>
          <a:p>
            <a:r>
              <a:rPr lang="en-US" sz="800" dirty="0">
                <a:latin typeface="Courier"/>
                <a:cs typeface="Courier"/>
              </a:rPr>
              <a:t> no </a:t>
            </a:r>
            <a:r>
              <a:rPr lang="en-US" sz="800" dirty="0" err="1">
                <a:latin typeface="Courier"/>
                <a:cs typeface="Courier"/>
              </a:rPr>
              <a:t>ip</a:t>
            </a:r>
            <a:r>
              <a:rPr lang="en-US" sz="800" dirty="0">
                <a:latin typeface="Courier"/>
                <a:cs typeface="Courier"/>
              </a:rPr>
              <a:t> </a:t>
            </a:r>
            <a:r>
              <a:rPr lang="en-US" sz="800" dirty="0" smtClean="0">
                <a:latin typeface="Courier"/>
                <a:cs typeface="Courier"/>
              </a:rPr>
              <a:t>address</a:t>
            </a:r>
            <a:endParaRPr lang="en-US" sz="800" dirty="0">
              <a:latin typeface="Courier"/>
              <a:cs typeface="Courier"/>
            </a:endParaRPr>
          </a:p>
          <a:p>
            <a:endParaRPr lang="en-US" sz="800" dirty="0"/>
          </a:p>
        </p:txBody>
      </p:sp>
      <p:sp>
        <p:nvSpPr>
          <p:cNvPr id="3" name="TextBox 2"/>
          <p:cNvSpPr txBox="1"/>
          <p:nvPr/>
        </p:nvSpPr>
        <p:spPr>
          <a:xfrm>
            <a:off x="186868" y="2461638"/>
            <a:ext cx="5896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rgbClr val="0000FF"/>
                </a:solidFill>
                <a:latin typeface="Lantinghei TC Demibold"/>
                <a:cs typeface="Lantinghei TC Demibold"/>
              </a:rPr>
              <a:t>Configure Master, Sync to Slaves via CCL link</a:t>
            </a:r>
            <a:endParaRPr lang="en-US" sz="1400" i="1" dirty="0">
              <a:solidFill>
                <a:srgbClr val="0000FF"/>
              </a:solidFill>
              <a:latin typeface="Lantinghei TC Demibold"/>
              <a:cs typeface="Lantinghei TC Demibold"/>
            </a:endParaRPr>
          </a:p>
        </p:txBody>
      </p:sp>
    </p:spTree>
    <p:extLst>
      <p:ext uri="{BB962C8B-B14F-4D97-AF65-F5344CB8AC3E}">
        <p14:creationId xmlns:p14="http://schemas.microsoft.com/office/powerpoint/2010/main" val="346450053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/>
          <p:cNvSpPr/>
          <p:nvPr/>
        </p:nvSpPr>
        <p:spPr>
          <a:xfrm>
            <a:off x="261141" y="1447575"/>
            <a:ext cx="856201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Flow Owners can be predetermined during steady state operation</a:t>
            </a:r>
          </a:p>
          <a:p>
            <a:pPr marL="171450" indent="-171450">
              <a:buFont typeface="Arial"/>
              <a:buChar char="•"/>
            </a:pPr>
            <a:endParaRPr lang="en-US" sz="2000" dirty="0" smtClean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marL="171450" indent="-171450">
              <a:buFont typeface="Arial"/>
              <a:buChar char="•"/>
            </a:pP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Flow Ownership can be predetermined during fail events*</a:t>
            </a:r>
          </a:p>
          <a:p>
            <a:pPr marL="171450" indent="-171450">
              <a:buFont typeface="Arial"/>
              <a:buChar char="•"/>
            </a:pPr>
            <a:endParaRPr lang="en-US" sz="2000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marL="171450" indent="-171450">
              <a:buFont typeface="Arial"/>
              <a:buChar char="•"/>
            </a:pP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Ease of connection tracking during troubleshooting efforts</a:t>
            </a:r>
          </a:p>
          <a:p>
            <a:pPr marL="171450" indent="-171450">
              <a:buFont typeface="Arial"/>
              <a:buChar char="•"/>
            </a:pPr>
            <a:endParaRPr lang="en-US" sz="2000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marL="171450" indent="-171450">
              <a:buFont typeface="Arial"/>
              <a:buChar char="•"/>
            </a:pPr>
            <a:endParaRPr lang="en-US" sz="2000" dirty="0" smtClean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marL="171450" indent="-171450">
              <a:buFont typeface="Arial"/>
              <a:buChar char="•"/>
            </a:pPr>
            <a:endParaRPr lang="en-US" sz="2000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marL="171450" indent="-171450">
              <a:buFont typeface="Arial"/>
              <a:buChar char="•"/>
            </a:pPr>
            <a:endParaRPr lang="en-US" sz="2000" dirty="0" smtClean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marL="171450" indent="-171450">
              <a:buFont typeface="Arial"/>
              <a:buChar char="•"/>
            </a:pPr>
            <a:endParaRPr lang="en-US" sz="2000" dirty="0" smtClean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marL="171450" indent="-171450">
              <a:buFont typeface="Arial"/>
              <a:buChar char="•"/>
            </a:pPr>
            <a:endParaRPr lang="en-US" sz="2000" dirty="0" smtClean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marL="171450" indent="-171450">
              <a:buFont typeface="Arial"/>
              <a:buChar char="•"/>
            </a:pPr>
            <a:endParaRPr lang="en-US" sz="2000" dirty="0" smtClean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ITD + ASA Clustering Benefits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044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Isosceles Triangle 126"/>
          <p:cNvSpPr/>
          <p:nvPr/>
        </p:nvSpPr>
        <p:spPr>
          <a:xfrm rot="5400000" flipH="1">
            <a:off x="1377455" y="1580654"/>
            <a:ext cx="2726709" cy="4576780"/>
          </a:xfrm>
          <a:prstGeom prst="triangle">
            <a:avLst>
              <a:gd name="adj" fmla="val 48680"/>
            </a:avLst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kern="1200" dirty="0" smtClean="0">
              <a:solidFill>
                <a:srgbClr val="FFFFFF"/>
              </a:solidFill>
            </a:endParaRPr>
          </a:p>
        </p:txBody>
      </p:sp>
      <p:pic>
        <p:nvPicPr>
          <p:cNvPr id="11" name="Picture 39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298" y="1625600"/>
            <a:ext cx="2578303" cy="441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25" name="Picture 1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580" y="29622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024" y="285552"/>
            <a:ext cx="8659976" cy="971709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ITD Functionality: ASA Clustering</a:t>
            </a:r>
            <a:b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Flow Owner Predictability without ITD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0" name="Line 12"/>
          <p:cNvSpPr>
            <a:spLocks noChangeShapeType="1"/>
          </p:cNvSpPr>
          <p:nvPr/>
        </p:nvSpPr>
        <p:spPr bwMode="auto">
          <a:xfrm rot="10800000" flipH="1">
            <a:off x="1727200" y="2573867"/>
            <a:ext cx="5803900" cy="1710267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" name="Line 12"/>
          <p:cNvSpPr>
            <a:spLocks noChangeShapeType="1"/>
          </p:cNvSpPr>
          <p:nvPr/>
        </p:nvSpPr>
        <p:spPr bwMode="auto">
          <a:xfrm rot="10800000" flipH="1">
            <a:off x="2222500" y="3386667"/>
            <a:ext cx="5346700" cy="84667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 rot="10800000" flipH="1" flipV="1">
            <a:off x="1828800" y="3708400"/>
            <a:ext cx="5842000" cy="541867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" name="Line 12"/>
          <p:cNvSpPr>
            <a:spLocks noChangeShapeType="1"/>
          </p:cNvSpPr>
          <p:nvPr/>
        </p:nvSpPr>
        <p:spPr bwMode="auto">
          <a:xfrm rot="10800000" flipH="1" flipV="1">
            <a:off x="1854200" y="3826934"/>
            <a:ext cx="5765800" cy="1286933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" name="Line 12"/>
          <p:cNvSpPr>
            <a:spLocks noChangeShapeType="1"/>
          </p:cNvSpPr>
          <p:nvPr/>
        </p:nvSpPr>
        <p:spPr bwMode="auto">
          <a:xfrm rot="10800000" flipH="1" flipV="1">
            <a:off x="1803400" y="3996267"/>
            <a:ext cx="5969000" cy="1320800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" name="Line 12"/>
          <p:cNvSpPr>
            <a:spLocks noChangeShapeType="1"/>
          </p:cNvSpPr>
          <p:nvPr/>
        </p:nvSpPr>
        <p:spPr bwMode="auto">
          <a:xfrm rot="10800000" flipH="1" flipV="1">
            <a:off x="1739900" y="4165600"/>
            <a:ext cx="5816600" cy="694267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" name="Line 12"/>
          <p:cNvSpPr>
            <a:spLocks noChangeShapeType="1"/>
          </p:cNvSpPr>
          <p:nvPr/>
        </p:nvSpPr>
        <p:spPr bwMode="auto">
          <a:xfrm rot="10800000" flipH="1" flipV="1">
            <a:off x="2184400" y="3556000"/>
            <a:ext cx="5499100" cy="508000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" name="Line 12"/>
          <p:cNvSpPr>
            <a:spLocks noChangeShapeType="1"/>
          </p:cNvSpPr>
          <p:nvPr/>
        </p:nvSpPr>
        <p:spPr bwMode="auto">
          <a:xfrm rot="10800000" flipH="1" flipV="1">
            <a:off x="2336800" y="3759200"/>
            <a:ext cx="5372100" cy="1473200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" name="Line 12"/>
          <p:cNvSpPr>
            <a:spLocks noChangeShapeType="1"/>
          </p:cNvSpPr>
          <p:nvPr/>
        </p:nvSpPr>
        <p:spPr bwMode="auto">
          <a:xfrm rot="10800000" flipH="1" flipV="1">
            <a:off x="1778000" y="4064000"/>
            <a:ext cx="6057900" cy="203200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" name="Line 12"/>
          <p:cNvSpPr>
            <a:spLocks noChangeShapeType="1"/>
          </p:cNvSpPr>
          <p:nvPr/>
        </p:nvSpPr>
        <p:spPr bwMode="auto">
          <a:xfrm rot="10800000" flipH="1">
            <a:off x="1930400" y="3183467"/>
            <a:ext cx="5689600" cy="1083733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" name="Line 12"/>
          <p:cNvSpPr>
            <a:spLocks noChangeShapeType="1"/>
          </p:cNvSpPr>
          <p:nvPr/>
        </p:nvSpPr>
        <p:spPr bwMode="auto">
          <a:xfrm rot="10800000" flipH="1">
            <a:off x="2057400" y="3386667"/>
            <a:ext cx="5715000" cy="508000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" name="Line 12"/>
          <p:cNvSpPr>
            <a:spLocks noChangeShapeType="1"/>
          </p:cNvSpPr>
          <p:nvPr/>
        </p:nvSpPr>
        <p:spPr bwMode="auto">
          <a:xfrm rot="10800000" flipH="1">
            <a:off x="1981200" y="2404534"/>
            <a:ext cx="5537200" cy="1439333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" name="Line 12"/>
          <p:cNvSpPr>
            <a:spLocks noChangeShapeType="1"/>
          </p:cNvSpPr>
          <p:nvPr/>
        </p:nvSpPr>
        <p:spPr bwMode="auto">
          <a:xfrm rot="10800000" flipH="1">
            <a:off x="2044700" y="3539067"/>
            <a:ext cx="5499100" cy="338667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" name="Line 12"/>
          <p:cNvSpPr>
            <a:spLocks noChangeShapeType="1"/>
          </p:cNvSpPr>
          <p:nvPr/>
        </p:nvSpPr>
        <p:spPr bwMode="auto">
          <a:xfrm rot="10800000" flipH="1">
            <a:off x="1968500" y="2201334"/>
            <a:ext cx="5537200" cy="1693333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Line 12"/>
          <p:cNvSpPr>
            <a:spLocks noChangeShapeType="1"/>
          </p:cNvSpPr>
          <p:nvPr/>
        </p:nvSpPr>
        <p:spPr bwMode="auto">
          <a:xfrm rot="10800000" flipH="1">
            <a:off x="1739900" y="3048000"/>
            <a:ext cx="5867400" cy="1473200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" name="Line 12"/>
          <p:cNvSpPr>
            <a:spLocks noChangeShapeType="1"/>
          </p:cNvSpPr>
          <p:nvPr/>
        </p:nvSpPr>
        <p:spPr bwMode="auto">
          <a:xfrm rot="10800000" flipH="1" flipV="1">
            <a:off x="2184400" y="3471333"/>
            <a:ext cx="5359400" cy="846667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" name="Line 12"/>
          <p:cNvSpPr>
            <a:spLocks noChangeShapeType="1"/>
          </p:cNvSpPr>
          <p:nvPr/>
        </p:nvSpPr>
        <p:spPr bwMode="auto">
          <a:xfrm rot="10800000" flipH="1" flipV="1">
            <a:off x="2336800" y="3674534"/>
            <a:ext cx="5295900" cy="1185333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" name="Line 12"/>
          <p:cNvSpPr>
            <a:spLocks noChangeShapeType="1"/>
          </p:cNvSpPr>
          <p:nvPr/>
        </p:nvSpPr>
        <p:spPr bwMode="auto">
          <a:xfrm rot="10800000" flipH="1" flipV="1">
            <a:off x="2159000" y="3539067"/>
            <a:ext cx="5626100" cy="1524000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Line 12"/>
          <p:cNvSpPr>
            <a:spLocks noChangeShapeType="1"/>
          </p:cNvSpPr>
          <p:nvPr/>
        </p:nvSpPr>
        <p:spPr bwMode="auto">
          <a:xfrm rot="10800000" flipH="1">
            <a:off x="2120900" y="2590800"/>
            <a:ext cx="5397500" cy="1185333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" name="Line 12"/>
          <p:cNvSpPr>
            <a:spLocks noChangeShapeType="1"/>
          </p:cNvSpPr>
          <p:nvPr/>
        </p:nvSpPr>
        <p:spPr bwMode="auto">
          <a:xfrm rot="10800000" flipH="1">
            <a:off x="1790700" y="4097867"/>
            <a:ext cx="5943600" cy="406400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Line 12"/>
          <p:cNvSpPr>
            <a:spLocks noChangeShapeType="1"/>
          </p:cNvSpPr>
          <p:nvPr/>
        </p:nvSpPr>
        <p:spPr bwMode="auto">
          <a:xfrm rot="10800000" flipH="1">
            <a:off x="1689100" y="2286000"/>
            <a:ext cx="5816600" cy="2370667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1" name="Line 12"/>
          <p:cNvSpPr>
            <a:spLocks noChangeShapeType="1"/>
          </p:cNvSpPr>
          <p:nvPr/>
        </p:nvSpPr>
        <p:spPr bwMode="auto">
          <a:xfrm rot="10800000" flipH="1">
            <a:off x="1663700" y="3522133"/>
            <a:ext cx="5994400" cy="1117600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" name="Line 12"/>
          <p:cNvSpPr>
            <a:spLocks noChangeShapeType="1"/>
          </p:cNvSpPr>
          <p:nvPr/>
        </p:nvSpPr>
        <p:spPr bwMode="auto">
          <a:xfrm rot="10800000" flipH="1" flipV="1">
            <a:off x="1714500" y="4673600"/>
            <a:ext cx="5956300" cy="694267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" name="Line 12"/>
          <p:cNvSpPr>
            <a:spLocks noChangeShapeType="1"/>
          </p:cNvSpPr>
          <p:nvPr/>
        </p:nvSpPr>
        <p:spPr bwMode="auto">
          <a:xfrm rot="10800000" flipH="1">
            <a:off x="1752600" y="2641600"/>
            <a:ext cx="5930900" cy="1964267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" name="Line 12"/>
          <p:cNvSpPr>
            <a:spLocks noChangeShapeType="1"/>
          </p:cNvSpPr>
          <p:nvPr/>
        </p:nvSpPr>
        <p:spPr bwMode="auto">
          <a:xfrm rot="10800000" flipH="1">
            <a:off x="1955800" y="3268134"/>
            <a:ext cx="5803900" cy="626533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5" name="Line 12"/>
          <p:cNvSpPr>
            <a:spLocks noChangeShapeType="1"/>
          </p:cNvSpPr>
          <p:nvPr/>
        </p:nvSpPr>
        <p:spPr bwMode="auto">
          <a:xfrm rot="10800000" flipH="1" flipV="1">
            <a:off x="2057400" y="3285067"/>
            <a:ext cx="5613400" cy="660400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0" name="Picture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075" y="29622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75" y="31654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180" y="29622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580" y="31654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96" y="3466267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47" y="3391287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3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75" y="38766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75" y="40798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580" y="38766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80" y="40798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96" y="4380667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47" y="4305687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639072" y="2447817"/>
            <a:ext cx="11471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181"/>
            <a:r>
              <a:rPr lang="en-US" sz="1200" b="1" dirty="0" smtClean="0">
                <a:solidFill>
                  <a:srgbClr val="3366FF"/>
                </a:solidFill>
                <a:latin typeface="Arial" charset="0"/>
                <a:ea typeface="ＭＳ Ｐゴシック" charset="0"/>
                <a:cs typeface="ＭＳ Ｐゴシック" charset="0"/>
              </a:rPr>
              <a:t>x.x.x..</a:t>
            </a:r>
            <a:r>
              <a:rPr lang="en-US" sz="1200" b="1" dirty="0">
                <a:solidFill>
                  <a:srgbClr val="3366FF"/>
                </a:solidFill>
                <a:latin typeface="Arial" charset="0"/>
                <a:ea typeface="ＭＳ Ｐゴシック" charset="0"/>
                <a:cs typeface="ＭＳ Ｐゴシック" charset="0"/>
              </a:rPr>
              <a:t>0</a:t>
            </a:r>
            <a:r>
              <a:rPr lang="en-US" sz="1200" b="1" dirty="0" smtClean="0">
                <a:solidFill>
                  <a:srgbClr val="3366FF"/>
                </a:solidFill>
                <a:latin typeface="Arial" charset="0"/>
                <a:ea typeface="ＭＳ Ｐゴシック" charset="0"/>
                <a:cs typeface="ＭＳ Ｐゴシック" charset="0"/>
              </a:rPr>
              <a:t> - .255</a:t>
            </a:r>
            <a:endParaRPr lang="en-US" sz="1200" b="1" dirty="0">
              <a:solidFill>
                <a:srgbClr val="3366FF"/>
              </a:solidFill>
            </a:endParaRPr>
          </a:p>
        </p:txBody>
      </p:sp>
      <p:pic>
        <p:nvPicPr>
          <p:cNvPr id="60" name="Picture 5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75" y="31654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875" y="33686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6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580" y="31654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6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980" y="33686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6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396" y="3669467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6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47" y="3594486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6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875" y="33686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6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275" y="35718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6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980" y="33686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6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380" y="35718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6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796" y="3872666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47" y="3797687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7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275" y="35718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7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675" y="37750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380" y="35718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7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780" y="37750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7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196" y="4075867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7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47" y="4000887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7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675" y="37750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7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075" y="39782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7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780" y="37750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8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180" y="39782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8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596" y="4279067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8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347" y="4204087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8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475" y="31654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8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875" y="33686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8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580" y="31654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8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980" y="33686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8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396" y="3669467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8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147" y="3594486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" name="Line 12"/>
          <p:cNvSpPr>
            <a:spLocks noChangeShapeType="1"/>
          </p:cNvSpPr>
          <p:nvPr/>
        </p:nvSpPr>
        <p:spPr bwMode="auto">
          <a:xfrm rot="10800000" flipH="1" flipV="1">
            <a:off x="1854200" y="4622800"/>
            <a:ext cx="6146800" cy="541867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9" name="Picture 57" descr="icon_colo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990" y="1963016"/>
            <a:ext cx="701710" cy="891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7" descr="icon_colo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690" y="2826616"/>
            <a:ext cx="701710" cy="891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7" descr="icon_colo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690" y="3707149"/>
            <a:ext cx="701710" cy="891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Picture 1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380" y="35718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" name="Picture 1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380" y="3707332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" name="Picture 1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480" y="40290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" name="Picture 1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480" y="4012132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Line 12"/>
          <p:cNvSpPr>
            <a:spLocks noChangeShapeType="1"/>
          </p:cNvSpPr>
          <p:nvPr/>
        </p:nvSpPr>
        <p:spPr bwMode="auto">
          <a:xfrm rot="10800000" flipH="1" flipV="1">
            <a:off x="2324100" y="4284133"/>
            <a:ext cx="5473700" cy="1049867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" name="Line 12"/>
          <p:cNvSpPr>
            <a:spLocks noChangeShapeType="1"/>
          </p:cNvSpPr>
          <p:nvPr/>
        </p:nvSpPr>
        <p:spPr bwMode="auto">
          <a:xfrm rot="10800000" flipH="1" flipV="1">
            <a:off x="2159000" y="4368800"/>
            <a:ext cx="5537200" cy="846667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" name="Line 12"/>
          <p:cNvSpPr>
            <a:spLocks noChangeShapeType="1"/>
          </p:cNvSpPr>
          <p:nvPr/>
        </p:nvSpPr>
        <p:spPr bwMode="auto">
          <a:xfrm rot="10800000" flipH="1" flipV="1">
            <a:off x="2057400" y="4453467"/>
            <a:ext cx="5791200" cy="965200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" name="Line 12"/>
          <p:cNvSpPr>
            <a:spLocks noChangeShapeType="1"/>
          </p:cNvSpPr>
          <p:nvPr/>
        </p:nvSpPr>
        <p:spPr bwMode="auto">
          <a:xfrm rot="10800000" flipH="1" flipV="1">
            <a:off x="1803400" y="4504267"/>
            <a:ext cx="6019800" cy="728133"/>
          </a:xfrm>
          <a:prstGeom prst="line">
            <a:avLst/>
          </a:prstGeom>
          <a:noFill/>
          <a:ln w="15875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" name="Picture 57" descr="icon_colo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690" y="4621549"/>
            <a:ext cx="701710" cy="891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Picture 1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380" y="29622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" name="Rectangle 127"/>
          <p:cNvSpPr/>
          <p:nvPr/>
        </p:nvSpPr>
        <p:spPr>
          <a:xfrm>
            <a:off x="5842000" y="5571067"/>
            <a:ext cx="2813050" cy="11176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rgbClr val="3366FF"/>
                </a:solidFill>
              </a:rPr>
              <a:t>F</a:t>
            </a:r>
            <a:r>
              <a:rPr lang="en-US" sz="1000" b="1" dirty="0" smtClean="0">
                <a:solidFill>
                  <a:srgbClr val="3366FF"/>
                </a:solidFill>
              </a:rPr>
              <a:t>low ownership </a:t>
            </a:r>
            <a:r>
              <a:rPr lang="en-US" sz="1000" b="1" dirty="0" smtClean="0">
                <a:solidFill>
                  <a:srgbClr val="FF0000"/>
                </a:solidFill>
              </a:rPr>
              <a:t>cannot</a:t>
            </a:r>
            <a:r>
              <a:rPr lang="en-US" sz="1000" b="1" dirty="0" smtClean="0">
                <a:solidFill>
                  <a:srgbClr val="3366FF"/>
                </a:solidFill>
              </a:rPr>
              <a:t> be pre-determined easily by network engineers. Traffic from any source can go to any ASA.</a:t>
            </a:r>
          </a:p>
          <a:p>
            <a:pPr algn="ctr"/>
            <a:r>
              <a:rPr lang="en-US" sz="1000" b="1" dirty="0" smtClean="0">
                <a:solidFill>
                  <a:srgbClr val="FF0000"/>
                </a:solidFill>
              </a:rPr>
              <a:t>Difficult to trace connections across cluster without debugging</a:t>
            </a:r>
          </a:p>
        </p:txBody>
      </p:sp>
    </p:spTree>
    <p:extLst>
      <p:ext uri="{BB962C8B-B14F-4D97-AF65-F5344CB8AC3E}">
        <p14:creationId xmlns:p14="http://schemas.microsoft.com/office/powerpoint/2010/main" val="405178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Isosceles Triangle 26"/>
          <p:cNvSpPr/>
          <p:nvPr/>
        </p:nvSpPr>
        <p:spPr>
          <a:xfrm rot="5400000" flipH="1">
            <a:off x="937190" y="916023"/>
            <a:ext cx="1321241" cy="1960579"/>
          </a:xfrm>
          <a:prstGeom prst="triangle">
            <a:avLst>
              <a:gd name="adj" fmla="val 48680"/>
            </a:avLst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kern="1200" dirty="0" smtClean="0">
              <a:solidFill>
                <a:srgbClr val="FFFFFF"/>
              </a:solidFill>
            </a:endParaRPr>
          </a:p>
        </p:txBody>
      </p:sp>
      <p:pic>
        <p:nvPicPr>
          <p:cNvPr id="11" name="Picture 39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298" y="1625600"/>
            <a:ext cx="2578303" cy="441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743200" y="2319867"/>
            <a:ext cx="3390900" cy="319748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rgbClr val="3366FF"/>
                </a:solidFill>
              </a:rPr>
              <a:t>BUCKET 1 - 10 </a:t>
            </a:r>
            <a:r>
              <a:rPr lang="en-US" sz="1000" b="1" dirty="0">
                <a:solidFill>
                  <a:srgbClr val="3366FF"/>
                </a:solidFill>
              </a:rPr>
              <a:t>permit </a:t>
            </a:r>
            <a:r>
              <a:rPr lang="en-US" sz="1000" b="1" dirty="0" err="1" smtClean="0">
                <a:solidFill>
                  <a:srgbClr val="3366FF"/>
                </a:solidFill>
              </a:rPr>
              <a:t>ip</a:t>
            </a:r>
            <a:r>
              <a:rPr lang="en-US" sz="1000" b="1" dirty="0" smtClean="0">
                <a:solidFill>
                  <a:srgbClr val="3366FF"/>
                </a:solidFill>
              </a:rPr>
              <a:t> </a:t>
            </a:r>
            <a:r>
              <a:rPr lang="en-US" sz="1000" b="1" dirty="0">
                <a:solidFill>
                  <a:srgbClr val="3366FF"/>
                </a:solidFill>
              </a:rPr>
              <a:t>1.1.1.0 </a:t>
            </a:r>
            <a:r>
              <a:rPr lang="en-US" sz="1000" b="1" dirty="0" smtClean="0">
                <a:solidFill>
                  <a:srgbClr val="3366FF"/>
                </a:solidFill>
              </a:rPr>
              <a:t>255.255.255.63 VIP</a:t>
            </a:r>
            <a:endParaRPr lang="en-US" sz="1000" b="1" dirty="0" smtClean="0">
              <a:solidFill>
                <a:srgbClr val="3366FF"/>
              </a:solidFill>
              <a:latin typeface="Courier"/>
              <a:cs typeface="Courier"/>
            </a:endParaRPr>
          </a:p>
        </p:txBody>
      </p:sp>
      <p:pic>
        <p:nvPicPr>
          <p:cNvPr id="9" name="Picture 57" descr="icon_col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990" y="1963016"/>
            <a:ext cx="701710" cy="891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7" descr="icon_col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690" y="2826616"/>
            <a:ext cx="701710" cy="891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7" descr="icon_col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690" y="3707149"/>
            <a:ext cx="701710" cy="891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7" descr="icon_col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690" y="4621549"/>
            <a:ext cx="701710" cy="891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6172200" y="2336801"/>
            <a:ext cx="2832100" cy="319748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rgbClr val="3366FF"/>
                </a:solidFill>
              </a:rPr>
              <a:t>ITD NODE 1 – Owns all flows for Bucket 1</a:t>
            </a:r>
            <a:endParaRPr lang="en-US" sz="1000" b="1" dirty="0">
              <a:solidFill>
                <a:srgbClr val="3366FF"/>
              </a:solidFill>
              <a:latin typeface="Courier"/>
              <a:cs typeface="Courier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768600" y="3115734"/>
            <a:ext cx="3390900" cy="319748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rgbClr val="3366FF"/>
                </a:solidFill>
              </a:rPr>
              <a:t>BUCKET 2 - 10 </a:t>
            </a:r>
            <a:r>
              <a:rPr lang="en-US" sz="1000" b="1" dirty="0">
                <a:solidFill>
                  <a:srgbClr val="3366FF"/>
                </a:solidFill>
              </a:rPr>
              <a:t>permit </a:t>
            </a:r>
            <a:r>
              <a:rPr lang="en-US" sz="1000" b="1" dirty="0" err="1" smtClean="0">
                <a:solidFill>
                  <a:srgbClr val="3366FF"/>
                </a:solidFill>
              </a:rPr>
              <a:t>ip</a:t>
            </a:r>
            <a:r>
              <a:rPr lang="en-US" sz="1000" b="1" dirty="0" smtClean="0">
                <a:solidFill>
                  <a:srgbClr val="3366FF"/>
                </a:solidFill>
              </a:rPr>
              <a:t> 1.1.1.64 255.255.255.63 VIP</a:t>
            </a:r>
            <a:endParaRPr lang="en-US" sz="1000" b="1" dirty="0" smtClean="0">
              <a:solidFill>
                <a:srgbClr val="3366FF"/>
              </a:solidFill>
              <a:latin typeface="Courier"/>
              <a:cs typeface="Courier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72200" y="3098801"/>
            <a:ext cx="2851150" cy="345148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rgbClr val="3366FF"/>
                </a:solidFill>
              </a:rPr>
              <a:t>ITD NODE </a:t>
            </a:r>
            <a:r>
              <a:rPr lang="en-US" sz="1000" b="1" dirty="0" smtClean="0">
                <a:solidFill>
                  <a:srgbClr val="3366FF"/>
                </a:solidFill>
              </a:rPr>
              <a:t>2 </a:t>
            </a:r>
            <a:r>
              <a:rPr lang="en-US" sz="1000" b="1" dirty="0">
                <a:solidFill>
                  <a:srgbClr val="3366FF"/>
                </a:solidFill>
              </a:rPr>
              <a:t>– Owns all flows for Bucket </a:t>
            </a:r>
            <a:r>
              <a:rPr lang="en-US" sz="1000" b="1" dirty="0" smtClean="0">
                <a:solidFill>
                  <a:srgbClr val="3366FF"/>
                </a:solidFill>
              </a:rPr>
              <a:t>2</a:t>
            </a:r>
            <a:endParaRPr lang="en-US" sz="1000" b="1" dirty="0">
              <a:solidFill>
                <a:srgbClr val="3366FF"/>
              </a:solidFill>
              <a:latin typeface="Courier"/>
              <a:cs typeface="Courier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755900" y="4030134"/>
            <a:ext cx="3390900" cy="319748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rgbClr val="3366FF"/>
                </a:solidFill>
              </a:rPr>
              <a:t>BUCKET 3 - 10 </a:t>
            </a:r>
            <a:r>
              <a:rPr lang="en-US" sz="1000" b="1" dirty="0">
                <a:solidFill>
                  <a:srgbClr val="3366FF"/>
                </a:solidFill>
              </a:rPr>
              <a:t>permit </a:t>
            </a:r>
            <a:r>
              <a:rPr lang="en-US" sz="1000" b="1" dirty="0" err="1">
                <a:solidFill>
                  <a:srgbClr val="3366FF"/>
                </a:solidFill>
              </a:rPr>
              <a:t>ip</a:t>
            </a:r>
            <a:r>
              <a:rPr lang="en-US" sz="1000" b="1" dirty="0">
                <a:solidFill>
                  <a:srgbClr val="3366FF"/>
                </a:solidFill>
              </a:rPr>
              <a:t> </a:t>
            </a:r>
            <a:r>
              <a:rPr lang="en-US" sz="1000" b="1" dirty="0" smtClean="0">
                <a:solidFill>
                  <a:srgbClr val="3366FF"/>
                </a:solidFill>
              </a:rPr>
              <a:t>1.1.1.128 255.255.255.63 VIP</a:t>
            </a:r>
            <a:endParaRPr lang="en-US" sz="1000" b="1" dirty="0" smtClean="0">
              <a:solidFill>
                <a:srgbClr val="3366FF"/>
              </a:solidFill>
              <a:latin typeface="Courier"/>
              <a:cs typeface="Courier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172200" y="4013201"/>
            <a:ext cx="2838450" cy="345148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rgbClr val="3366FF"/>
                </a:solidFill>
              </a:rPr>
              <a:t>ITD NODE </a:t>
            </a:r>
            <a:r>
              <a:rPr lang="en-US" sz="1000" b="1" dirty="0" smtClean="0">
                <a:solidFill>
                  <a:srgbClr val="3366FF"/>
                </a:solidFill>
              </a:rPr>
              <a:t>3 </a:t>
            </a:r>
            <a:r>
              <a:rPr lang="en-US" sz="1000" b="1" dirty="0">
                <a:solidFill>
                  <a:srgbClr val="3366FF"/>
                </a:solidFill>
              </a:rPr>
              <a:t>– Owns all flows for Bucket </a:t>
            </a:r>
            <a:r>
              <a:rPr lang="en-US" sz="1000" b="1" dirty="0" smtClean="0">
                <a:solidFill>
                  <a:srgbClr val="3366FF"/>
                </a:solidFill>
              </a:rPr>
              <a:t>3</a:t>
            </a:r>
            <a:endParaRPr lang="en-US" sz="1000" b="1" dirty="0">
              <a:solidFill>
                <a:srgbClr val="3366FF"/>
              </a:solidFill>
              <a:latin typeface="Courier"/>
              <a:cs typeface="Courier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743200" y="4927601"/>
            <a:ext cx="3390900" cy="319748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rgbClr val="3366FF"/>
                </a:solidFill>
              </a:rPr>
              <a:t>BUCKET 4 - 10 </a:t>
            </a:r>
            <a:r>
              <a:rPr lang="en-US" sz="1000" b="1" dirty="0">
                <a:solidFill>
                  <a:srgbClr val="3366FF"/>
                </a:solidFill>
              </a:rPr>
              <a:t>permit </a:t>
            </a:r>
            <a:r>
              <a:rPr lang="en-US" sz="1000" b="1" dirty="0" err="1">
                <a:solidFill>
                  <a:srgbClr val="3366FF"/>
                </a:solidFill>
              </a:rPr>
              <a:t>ip</a:t>
            </a:r>
            <a:r>
              <a:rPr lang="en-US" sz="1000" b="1" dirty="0">
                <a:solidFill>
                  <a:srgbClr val="3366FF"/>
                </a:solidFill>
              </a:rPr>
              <a:t> </a:t>
            </a:r>
            <a:r>
              <a:rPr lang="en-US" sz="1000" b="1" dirty="0" smtClean="0">
                <a:solidFill>
                  <a:srgbClr val="3366FF"/>
                </a:solidFill>
              </a:rPr>
              <a:t>1.1.1.192 255.255.255.63 VIP</a:t>
            </a:r>
            <a:endParaRPr lang="en-US" sz="1000" b="1" dirty="0" smtClean="0">
              <a:solidFill>
                <a:srgbClr val="3366FF"/>
              </a:solidFill>
              <a:latin typeface="Courier"/>
              <a:cs typeface="Courier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184900" y="4893734"/>
            <a:ext cx="2813050" cy="362081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rgbClr val="3366FF"/>
                </a:solidFill>
              </a:rPr>
              <a:t>ITD NODE </a:t>
            </a:r>
            <a:r>
              <a:rPr lang="en-US" sz="1000" b="1" dirty="0" smtClean="0">
                <a:solidFill>
                  <a:srgbClr val="3366FF"/>
                </a:solidFill>
              </a:rPr>
              <a:t>4 </a:t>
            </a:r>
            <a:r>
              <a:rPr lang="en-US" sz="1000" b="1" dirty="0">
                <a:solidFill>
                  <a:srgbClr val="3366FF"/>
                </a:solidFill>
              </a:rPr>
              <a:t>– Owns all flows for Bucket 4</a:t>
            </a:r>
            <a:endParaRPr lang="en-US" sz="1000" b="1" dirty="0">
              <a:solidFill>
                <a:srgbClr val="3366FF"/>
              </a:solidFill>
              <a:latin typeface="Courier"/>
              <a:cs typeface="Courier"/>
            </a:endParaRPr>
          </a:p>
        </p:txBody>
      </p:sp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75" y="1404399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75" y="1607599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80" y="1404399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380" y="1607599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96" y="1908400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47" y="1833420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515784" y="1719682"/>
            <a:ext cx="6636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181"/>
            <a:r>
              <a:rPr lang="en-US" sz="1200" b="1" dirty="0" smtClean="0">
                <a:solidFill>
                  <a:srgbClr val="3366FF"/>
                </a:solidFill>
                <a:latin typeface="Arial" charset="0"/>
                <a:ea typeface="ＭＳ Ｐゴシック" charset="0"/>
                <a:cs typeface="ＭＳ Ｐゴシック" charset="0"/>
              </a:rPr>
              <a:t>.0 - .63</a:t>
            </a:r>
            <a:endParaRPr lang="en-US" sz="1200" b="1" dirty="0">
              <a:solidFill>
                <a:srgbClr val="3366FF"/>
              </a:solidFill>
            </a:endParaRPr>
          </a:p>
        </p:txBody>
      </p:sp>
      <p:sp>
        <p:nvSpPr>
          <p:cNvPr id="29" name="Isosceles Triangle 28"/>
          <p:cNvSpPr/>
          <p:nvPr/>
        </p:nvSpPr>
        <p:spPr>
          <a:xfrm rot="5400000" flipH="1">
            <a:off x="924490" y="2084423"/>
            <a:ext cx="1321241" cy="1960579"/>
          </a:xfrm>
          <a:prstGeom prst="triangle">
            <a:avLst>
              <a:gd name="adj" fmla="val 48680"/>
            </a:avLst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kern="1200" dirty="0" smtClean="0">
              <a:solidFill>
                <a:srgbClr val="FFFFFF"/>
              </a:solidFill>
            </a:endParaRPr>
          </a:p>
        </p:txBody>
      </p:sp>
      <p:pic>
        <p:nvPicPr>
          <p:cNvPr id="30" name="Picture 2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75" y="2572799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75" y="2775999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280" y="2572799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680" y="2775999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96" y="3076800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47" y="3001820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1417500" y="2888082"/>
            <a:ext cx="834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181"/>
            <a:r>
              <a:rPr lang="en-US" sz="1200" b="1" dirty="0" smtClean="0">
                <a:solidFill>
                  <a:srgbClr val="3366FF"/>
                </a:solidFill>
                <a:latin typeface="Arial" charset="0"/>
                <a:ea typeface="ＭＳ Ｐゴシック" charset="0"/>
                <a:cs typeface="ＭＳ Ｐゴシック" charset="0"/>
              </a:rPr>
              <a:t>.64 - .127</a:t>
            </a:r>
            <a:endParaRPr lang="en-US" sz="1200" b="1" dirty="0">
              <a:solidFill>
                <a:srgbClr val="3366FF"/>
              </a:solidFill>
            </a:endParaRPr>
          </a:p>
        </p:txBody>
      </p:sp>
      <p:sp>
        <p:nvSpPr>
          <p:cNvPr id="37" name="Isosceles Triangle 36"/>
          <p:cNvSpPr/>
          <p:nvPr/>
        </p:nvSpPr>
        <p:spPr>
          <a:xfrm rot="5400000" flipH="1">
            <a:off x="911790" y="3388289"/>
            <a:ext cx="1321241" cy="1960579"/>
          </a:xfrm>
          <a:prstGeom prst="triangle">
            <a:avLst>
              <a:gd name="adj" fmla="val 48680"/>
            </a:avLst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kern="1200" dirty="0" smtClean="0">
              <a:solidFill>
                <a:srgbClr val="FFFFFF"/>
              </a:solidFill>
            </a:endParaRPr>
          </a:p>
        </p:txBody>
      </p:sp>
      <p:pic>
        <p:nvPicPr>
          <p:cNvPr id="38" name="Picture 3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75" y="38766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75" y="40798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580" y="38766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80" y="4079865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96" y="4380667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47" y="4305687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1362007" y="4191949"/>
            <a:ext cx="920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181"/>
            <a:r>
              <a:rPr lang="en-US" sz="1200" b="1" dirty="0" smtClean="0">
                <a:solidFill>
                  <a:srgbClr val="3366FF"/>
                </a:solidFill>
                <a:latin typeface="Arial" charset="0"/>
                <a:ea typeface="ＭＳ Ｐゴシック" charset="0"/>
                <a:cs typeface="ＭＳ Ｐゴシック" charset="0"/>
              </a:rPr>
              <a:t>.128 - .191</a:t>
            </a:r>
            <a:endParaRPr lang="en-US" sz="1200" b="1" dirty="0">
              <a:solidFill>
                <a:srgbClr val="3366FF"/>
              </a:solidFill>
            </a:endParaRPr>
          </a:p>
        </p:txBody>
      </p:sp>
      <p:sp>
        <p:nvSpPr>
          <p:cNvPr id="45" name="Isosceles Triangle 44"/>
          <p:cNvSpPr/>
          <p:nvPr/>
        </p:nvSpPr>
        <p:spPr>
          <a:xfrm rot="5400000" flipH="1">
            <a:off x="911790" y="4709091"/>
            <a:ext cx="1321241" cy="1960579"/>
          </a:xfrm>
          <a:prstGeom prst="triangle">
            <a:avLst>
              <a:gd name="adj" fmla="val 48680"/>
            </a:avLst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kern="1200" dirty="0" smtClean="0">
              <a:solidFill>
                <a:srgbClr val="FFFFFF"/>
              </a:solidFill>
            </a:endParaRPr>
          </a:p>
        </p:txBody>
      </p:sp>
      <p:pic>
        <p:nvPicPr>
          <p:cNvPr id="46" name="Picture 4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75" y="5197467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75" y="5400667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4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580" y="5197467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4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80" y="5400667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4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96" y="5701468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5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47" y="5626488"/>
            <a:ext cx="406454" cy="4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1362007" y="5512750"/>
            <a:ext cx="920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181"/>
            <a:r>
              <a:rPr lang="en-US" sz="1200" b="1" dirty="0" smtClean="0">
                <a:solidFill>
                  <a:srgbClr val="3366FF"/>
                </a:solidFill>
                <a:latin typeface="Arial" charset="0"/>
                <a:ea typeface="ＭＳ Ｐゴシック" charset="0"/>
                <a:cs typeface="ＭＳ Ｐゴシック" charset="0"/>
              </a:rPr>
              <a:t>.192 - .255</a:t>
            </a:r>
            <a:endParaRPr lang="en-US" sz="1200" b="1" dirty="0">
              <a:solidFill>
                <a:srgbClr val="3366FF"/>
              </a:solidFill>
            </a:endParaRPr>
          </a:p>
        </p:txBody>
      </p:sp>
      <p:sp>
        <p:nvSpPr>
          <p:cNvPr id="53" name="Title 1"/>
          <p:cNvSpPr txBox="1">
            <a:spLocks/>
          </p:cNvSpPr>
          <p:nvPr/>
        </p:nvSpPr>
        <p:spPr>
          <a:xfrm>
            <a:off x="484024" y="285552"/>
            <a:ext cx="8659976" cy="97170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9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500" b="0" i="0" kern="1200" spc="0" baseline="0">
                <a:solidFill>
                  <a:srgbClr val="00A2BF"/>
                </a:solidFill>
                <a:latin typeface="+mj-lt"/>
                <a:ea typeface="+mj-ea"/>
                <a:cs typeface="CiscoSans Thin"/>
              </a:defRPr>
            </a:lvl1pPr>
          </a:lstStyle>
          <a:p>
            <a:r>
              <a:rPr lang="en-US" dirty="0" smtClean="0">
                <a:solidFill>
                  <a:srgbClr val="558ED5"/>
                </a:solidFill>
              </a:rPr>
              <a:t>ITD Functionality: ASA Clustering</a:t>
            </a:r>
            <a:br>
              <a:rPr lang="en-US" dirty="0" smtClean="0">
                <a:solidFill>
                  <a:srgbClr val="558ED5"/>
                </a:solidFill>
              </a:rPr>
            </a:br>
            <a:r>
              <a:rPr lang="en-US" dirty="0" smtClean="0">
                <a:solidFill>
                  <a:srgbClr val="558ED5"/>
                </a:solidFill>
              </a:rPr>
              <a:t>Flow Owner Predictability with ITD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842000" y="5571067"/>
            <a:ext cx="2813050" cy="9652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rgbClr val="3366FF"/>
                </a:solidFill>
              </a:rPr>
              <a:t>Instead of flow ownership being determined by ECMP or port-channel hashing algorithm, </a:t>
            </a:r>
            <a:r>
              <a:rPr lang="en-US" sz="1000" b="1" dirty="0" smtClean="0">
                <a:solidFill>
                  <a:srgbClr val="FF0000"/>
                </a:solidFill>
              </a:rPr>
              <a:t>ITD bucket allocation determines flow owner</a:t>
            </a:r>
            <a:endParaRPr lang="en-US" sz="1000" b="1" dirty="0">
              <a:solidFill>
                <a:srgbClr val="FF000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137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86868" y="25908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 smtClean="0">
                <a:solidFill>
                  <a:schemeClr val="accent1"/>
                </a:solidFill>
                <a:cs typeface="Arial"/>
              </a:rPr>
              <a:t>ITD </a:t>
            </a:r>
          </a:p>
          <a:p>
            <a:pPr>
              <a:defRPr/>
            </a:pPr>
            <a:r>
              <a:rPr lang="en-US" sz="3600" dirty="0" smtClean="0">
                <a:solidFill>
                  <a:schemeClr val="accent1"/>
                </a:solidFill>
                <a:cs typeface="Arial"/>
              </a:rPr>
              <a:t>Auto Configuration</a:t>
            </a:r>
            <a:endParaRPr lang="en-US" sz="36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003851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Nexus 7000</a:t>
            </a:r>
          </a:p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Automatic Configuration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7700" y="1778000"/>
            <a:ext cx="8077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Once the ITD Process is enabled (per ‘no shut’ CLI), the following elements are automatically added to the configuration: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ACLs </a:t>
            </a:r>
            <a:r>
              <a:rPr lang="en-US" dirty="0"/>
              <a:t>that define bucket assignments are configured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Route</a:t>
            </a:r>
            <a:r>
              <a:rPr lang="en-US" dirty="0"/>
              <a:t>-Maps are configured that associate the ACL bucket assignments to individual firewalls as next-hops (ITD nodes</a:t>
            </a:r>
            <a:r>
              <a:rPr lang="en-US" dirty="0" smtClean="0"/>
              <a:t>)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Route</a:t>
            </a:r>
            <a:r>
              <a:rPr lang="en-US" dirty="0"/>
              <a:t>-Maps are applied to ingress interfaces of the traffic flow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If </a:t>
            </a:r>
            <a:r>
              <a:rPr lang="en-US" dirty="0"/>
              <a:t>ITD Probes are configured, IP SLA is configured in the background to send probes to each ITD defined in the ITD device </a:t>
            </a:r>
            <a:r>
              <a:rPr lang="en-US" dirty="0" smtClean="0"/>
              <a:t>group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r>
              <a:rPr lang="en-US" b="1" dirty="0" smtClean="0"/>
              <a:t>The following automatic configuration in the slides that follow was applied using the </a:t>
            </a:r>
            <a:r>
              <a:rPr lang="en-US" b="1" i="1" dirty="0" smtClean="0">
                <a:solidFill>
                  <a:srgbClr val="0000FF"/>
                </a:solidFill>
              </a:rPr>
              <a:t>‘firewall on a stick’ </a:t>
            </a:r>
            <a:r>
              <a:rPr lang="en-US" b="1" dirty="0" smtClean="0"/>
              <a:t>deployment configuration</a:t>
            </a:r>
            <a:r>
              <a:rPr lang="en-US" b="1" dirty="0"/>
              <a:t> </a:t>
            </a:r>
            <a:r>
              <a:rPr lang="en-US" b="1" dirty="0" smtClean="0"/>
              <a:t>with the option of allocating 16 buckets (across 4 firewalls).</a:t>
            </a:r>
            <a:endParaRPr lang="en-US" b="1" dirty="0"/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728627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308100"/>
            <a:ext cx="3759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u="sng" dirty="0" smtClean="0"/>
              <a:t>#INSIDE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INSIDE_itd_bucket_1</a:t>
            </a:r>
            <a:endParaRPr lang="en-US" sz="1000" dirty="0"/>
          </a:p>
          <a:p>
            <a:r>
              <a:rPr lang="en-US" sz="1000" dirty="0"/>
              <a:t>  10 permit ip 1.1.1.0 255.255.255.15 any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INSIDE_itd_bucket_2</a:t>
            </a:r>
            <a:endParaRPr lang="en-US" sz="1000" dirty="0"/>
          </a:p>
          <a:p>
            <a:r>
              <a:rPr lang="en-US" sz="1000" dirty="0"/>
              <a:t>  10 permit ip 1.1.1.16 255.255.255.15 any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INSIDE_itd_bucket_11</a:t>
            </a:r>
            <a:endParaRPr lang="en-US" sz="1000" dirty="0"/>
          </a:p>
          <a:p>
            <a:r>
              <a:rPr lang="en-US" sz="1000" dirty="0"/>
              <a:t>  10 permit ip 1.1.1.160 255.255.255.15 any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INSIDE_itd_bucket_12</a:t>
            </a:r>
            <a:endParaRPr lang="en-US" sz="1000" dirty="0"/>
          </a:p>
          <a:p>
            <a:r>
              <a:rPr lang="en-US" sz="1000" dirty="0"/>
              <a:t>  10 permit ip 1.1.1.176 255.255.255.15 any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INSIDE_itd_bucket_13</a:t>
            </a:r>
            <a:endParaRPr lang="en-US" sz="1000" dirty="0"/>
          </a:p>
          <a:p>
            <a:r>
              <a:rPr lang="en-US" sz="1000" dirty="0"/>
              <a:t>  10 permit ip 1.1.1.192 255.255.255.15 any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INSIDE_itd_bucket_14</a:t>
            </a:r>
            <a:endParaRPr lang="en-US" sz="1000" dirty="0"/>
          </a:p>
          <a:p>
            <a:r>
              <a:rPr lang="en-US" sz="1000" dirty="0"/>
              <a:t>  10 permit ip 1.1.1.208 255.255.255.15 any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INSIDE_itd_bucket_15</a:t>
            </a:r>
            <a:endParaRPr lang="en-US" sz="1000" dirty="0"/>
          </a:p>
          <a:p>
            <a:r>
              <a:rPr lang="en-US" sz="1000" dirty="0"/>
              <a:t>  10 permit ip 1.1.1.224 255.255.255.15 any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INSIDE_itd_bucket_16</a:t>
            </a:r>
            <a:endParaRPr lang="en-US" sz="1000" dirty="0"/>
          </a:p>
          <a:p>
            <a:r>
              <a:rPr lang="en-US" sz="1000" dirty="0"/>
              <a:t>  10 permit ip 1.1.1.240 255.255.255.15 any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INSIDE_itd_bucket_3</a:t>
            </a:r>
            <a:endParaRPr lang="en-US" sz="1000" dirty="0"/>
          </a:p>
          <a:p>
            <a:r>
              <a:rPr lang="en-US" sz="1000" dirty="0"/>
              <a:t>  10 permit ip 1.1.1.32 255.255.255.15 any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INSIDE_itd_bucket_4</a:t>
            </a:r>
            <a:endParaRPr lang="en-US" sz="1000" dirty="0"/>
          </a:p>
          <a:p>
            <a:r>
              <a:rPr lang="en-US" sz="1000" dirty="0"/>
              <a:t>  10 permit ip 1.1.1.48 255.255.255.15 any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INSIDE_itd_bucket_5</a:t>
            </a:r>
            <a:endParaRPr lang="en-US" sz="1000" dirty="0"/>
          </a:p>
          <a:p>
            <a:r>
              <a:rPr lang="en-US" sz="1000" dirty="0"/>
              <a:t>  10 permit ip 1.1.1.64 255.255.255.15 any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INSIDE_itd_bucket_6</a:t>
            </a:r>
            <a:endParaRPr lang="en-US" sz="1000" dirty="0"/>
          </a:p>
          <a:p>
            <a:r>
              <a:rPr lang="en-US" sz="1000" dirty="0"/>
              <a:t>  10 permit ip 1.1.1.80 255.255.255.15 any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INSIDE_itd_bucket_7</a:t>
            </a:r>
            <a:endParaRPr lang="en-US" sz="1000" dirty="0"/>
          </a:p>
          <a:p>
            <a:r>
              <a:rPr lang="en-US" sz="1000" dirty="0"/>
              <a:t>  10 permit ip 1.1.1.96 255.255.255.15 any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INSIDE_itd_bucket_8</a:t>
            </a:r>
            <a:endParaRPr lang="en-US" sz="1000" dirty="0"/>
          </a:p>
          <a:p>
            <a:r>
              <a:rPr lang="en-US" sz="1000" dirty="0"/>
              <a:t>  10 permit ip 1.1.1.112 255.255.255.15 any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INSIDE_itd_bucket_9</a:t>
            </a:r>
            <a:endParaRPr lang="en-US" sz="1000" dirty="0"/>
          </a:p>
          <a:p>
            <a:r>
              <a:rPr lang="en-US" sz="1000" dirty="0"/>
              <a:t>  10 permit ip 1.1.1.128 255.255.255.15 any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INSIDE_itd_bucket_10</a:t>
            </a:r>
            <a:endParaRPr lang="en-US" sz="1000" dirty="0"/>
          </a:p>
          <a:p>
            <a:r>
              <a:rPr lang="en-US" sz="1000" dirty="0"/>
              <a:t>  10 permit ip 1.1.1.144 255.255.255.15 any </a:t>
            </a:r>
          </a:p>
          <a:p>
            <a:endParaRPr lang="en-US" sz="1000" dirty="0"/>
          </a:p>
          <a:p>
            <a:endParaRPr lang="en-US" sz="1000" dirty="0"/>
          </a:p>
        </p:txBody>
      </p:sp>
      <p:sp>
        <p:nvSpPr>
          <p:cNvPr id="3" name="TextBox 2"/>
          <p:cNvSpPr txBox="1"/>
          <p:nvPr/>
        </p:nvSpPr>
        <p:spPr>
          <a:xfrm>
            <a:off x="4546600" y="1320800"/>
            <a:ext cx="45719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u="sng" dirty="0" smtClean="0"/>
              <a:t>#OUTSIDE</a:t>
            </a:r>
          </a:p>
          <a:p>
            <a:r>
              <a:rPr lang="en-US" sz="1000" dirty="0" smtClean="0"/>
              <a:t>p </a:t>
            </a:r>
            <a:r>
              <a:rPr lang="en-US" sz="1000" dirty="0"/>
              <a:t>access-list </a:t>
            </a:r>
            <a:r>
              <a:rPr lang="en-US" sz="1000" dirty="0" smtClean="0"/>
              <a:t>OUTSIDE_itd_bucket_1</a:t>
            </a:r>
            <a:endParaRPr lang="en-US" sz="1000" dirty="0"/>
          </a:p>
          <a:p>
            <a:r>
              <a:rPr lang="en-US" sz="1000" dirty="0"/>
              <a:t>  10 permit ip any 1.1.1.0 255.255.255.15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OUTSIDE_itd_bucket_2</a:t>
            </a:r>
            <a:endParaRPr lang="en-US" sz="1000" dirty="0"/>
          </a:p>
          <a:p>
            <a:r>
              <a:rPr lang="en-US" sz="1000" dirty="0"/>
              <a:t>  10 permit ip any 1.1.1.16 255.255.255.15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OUTSIDE_itd_bucket_11</a:t>
            </a:r>
            <a:endParaRPr lang="en-US" sz="1000" dirty="0"/>
          </a:p>
          <a:p>
            <a:r>
              <a:rPr lang="en-US" sz="1000" dirty="0"/>
              <a:t>  10 permit ip any 1.1.1.160 255.255.255.15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OUTSIDE_itd_bucket_12</a:t>
            </a:r>
            <a:endParaRPr lang="en-US" sz="1000" dirty="0"/>
          </a:p>
          <a:p>
            <a:r>
              <a:rPr lang="en-US" sz="1000" dirty="0"/>
              <a:t>  10 permit ip any 1.1.1.176 255.255.255.15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OUTSIDE_itd_bucket_13</a:t>
            </a:r>
            <a:endParaRPr lang="en-US" sz="1000" dirty="0"/>
          </a:p>
          <a:p>
            <a:r>
              <a:rPr lang="en-US" sz="1000" dirty="0"/>
              <a:t>  10 permit ip any 1.1.1.192 255.255.255.15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OUTSIDE_itd_bucket_14</a:t>
            </a:r>
            <a:endParaRPr lang="en-US" sz="1000" dirty="0"/>
          </a:p>
          <a:p>
            <a:r>
              <a:rPr lang="en-US" sz="1000" dirty="0"/>
              <a:t>  10 permit ip any 1.1.1.208 255.255.255.15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OUTSIDE_itd_bucket_15</a:t>
            </a:r>
            <a:endParaRPr lang="en-US" sz="1000" dirty="0"/>
          </a:p>
          <a:p>
            <a:r>
              <a:rPr lang="en-US" sz="1000" dirty="0"/>
              <a:t>  10 permit ip any 1.1.1.224 255.255.255.15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OUTSIDE_itd_bucket_16</a:t>
            </a:r>
            <a:endParaRPr lang="en-US" sz="1000" dirty="0"/>
          </a:p>
          <a:p>
            <a:r>
              <a:rPr lang="en-US" sz="1000" dirty="0"/>
              <a:t>  10 permit ip any 1.1.1.240 255.255.255.15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OUTSIDE_itd_bucket_3</a:t>
            </a:r>
            <a:endParaRPr lang="en-US" sz="1000" dirty="0"/>
          </a:p>
          <a:p>
            <a:r>
              <a:rPr lang="en-US" sz="1000" dirty="0"/>
              <a:t>  10 permit ip any 1.1.1.32 255.255.255.15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OUTSIDE_itd_bucket_4</a:t>
            </a:r>
            <a:endParaRPr lang="en-US" sz="1000" dirty="0"/>
          </a:p>
          <a:p>
            <a:r>
              <a:rPr lang="en-US" sz="1000" dirty="0"/>
              <a:t>  10 permit ip any 1.1.1.48 255.255.255.15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OUTSIDE_itd_bucket_5</a:t>
            </a:r>
            <a:endParaRPr lang="en-US" sz="1000" dirty="0"/>
          </a:p>
          <a:p>
            <a:r>
              <a:rPr lang="en-US" sz="1000" dirty="0"/>
              <a:t>  10 permit ip any 1.1.1.64 255.255.255.15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OUTSIDE_itd_bucket_6</a:t>
            </a:r>
            <a:endParaRPr lang="en-US" sz="1000" dirty="0"/>
          </a:p>
          <a:p>
            <a:r>
              <a:rPr lang="en-US" sz="1000" dirty="0"/>
              <a:t>  10 permit ip any 1.1.1.80 255.255.255.15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OUTSIDE_itd_bucket_7</a:t>
            </a:r>
            <a:endParaRPr lang="en-US" sz="1000" dirty="0"/>
          </a:p>
          <a:p>
            <a:r>
              <a:rPr lang="en-US" sz="1000" dirty="0"/>
              <a:t>  10 permit ip any 1.1.1.96 255.255.255.15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OUTSIDE_itd_bucket_8</a:t>
            </a:r>
            <a:endParaRPr lang="en-US" sz="1000" dirty="0"/>
          </a:p>
          <a:p>
            <a:r>
              <a:rPr lang="en-US" sz="1000" dirty="0"/>
              <a:t>  10 permit ip any 1.1.1.112 255.255.255.15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OUTSIDE_itd_bucket_9</a:t>
            </a:r>
            <a:endParaRPr lang="en-US" sz="1000" dirty="0"/>
          </a:p>
          <a:p>
            <a:r>
              <a:rPr lang="en-US" sz="1000" dirty="0"/>
              <a:t>  10 permit ip any 1.1.1.128 255.255.255.15 </a:t>
            </a:r>
          </a:p>
          <a:p>
            <a:r>
              <a:rPr lang="en-US" sz="1000" dirty="0"/>
              <a:t>ip access-list </a:t>
            </a:r>
            <a:r>
              <a:rPr lang="en-US" sz="1000" dirty="0" smtClean="0"/>
              <a:t>OUTSIDE_itd_bucket_10</a:t>
            </a:r>
            <a:endParaRPr lang="en-US" sz="1000" dirty="0"/>
          </a:p>
          <a:p>
            <a:r>
              <a:rPr lang="en-US" sz="1000" dirty="0"/>
              <a:t>  10 permit ip any 1.1.1.144 </a:t>
            </a:r>
            <a:r>
              <a:rPr lang="en-US" sz="1000" dirty="0" smtClean="0"/>
              <a:t>255.255.255.15</a:t>
            </a:r>
            <a:endParaRPr lang="en-US" sz="1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00100"/>
            <a:ext cx="8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ACLs that define bucket assignments are configured</a:t>
            </a:r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Auto Configuration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771290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446431"/>
            <a:ext cx="37592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u="sng" dirty="0" smtClean="0"/>
              <a:t>#INSIDE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INSIDE_itd_pool </a:t>
            </a:r>
            <a:r>
              <a:rPr lang="en-US" sz="1000" dirty="0"/>
              <a:t>permit 0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INSIDE_itd_bucket_1 </a:t>
            </a:r>
            <a:endParaRPr lang="en-US" sz="1000" dirty="0"/>
          </a:p>
          <a:p>
            <a:r>
              <a:rPr lang="en-US" sz="1000" dirty="0"/>
              <a:t>  set ip next-hop verify-availability 10.1.0.111 track 11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INSIDE_itd_pool </a:t>
            </a:r>
            <a:r>
              <a:rPr lang="en-US" sz="1000" dirty="0"/>
              <a:t>permit 1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INSIDE_itd_bucket_2 </a:t>
            </a:r>
            <a:endParaRPr lang="en-US" sz="1000" dirty="0"/>
          </a:p>
          <a:p>
            <a:r>
              <a:rPr lang="en-US" sz="1000" dirty="0"/>
              <a:t>  set ip next-hop verify-availability 10.1.0.112 track 13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INSIDE_itd_pool </a:t>
            </a:r>
            <a:r>
              <a:rPr lang="en-US" sz="1000" dirty="0"/>
              <a:t>permit 2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INSIDE_itd_bucket_3 </a:t>
            </a:r>
            <a:endParaRPr lang="en-US" sz="1000" dirty="0"/>
          </a:p>
          <a:p>
            <a:r>
              <a:rPr lang="en-US" sz="1000" dirty="0"/>
              <a:t>  set ip next-hop verify-availability 10.1.0.113 track 15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INSIDE_itd_pool </a:t>
            </a:r>
            <a:r>
              <a:rPr lang="en-US" sz="1000" dirty="0"/>
              <a:t>permit 3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INSIDE_itd_bucket_4 </a:t>
            </a:r>
            <a:endParaRPr lang="en-US" sz="1000" dirty="0"/>
          </a:p>
          <a:p>
            <a:r>
              <a:rPr lang="en-US" sz="1000" dirty="0"/>
              <a:t>  set ip next-hop verify-availability 10.1.0.114 track 17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INSIDE_itd_pool </a:t>
            </a:r>
            <a:r>
              <a:rPr lang="en-US" sz="1000" dirty="0"/>
              <a:t>permit 4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INSIDE_itd_bucket_5 </a:t>
            </a:r>
            <a:endParaRPr lang="en-US" sz="1000" dirty="0"/>
          </a:p>
          <a:p>
            <a:r>
              <a:rPr lang="en-US" sz="1000" dirty="0"/>
              <a:t>  set ip next-hop verify-availability 10.1.0.111 track 11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INSIDE_itd_pool </a:t>
            </a:r>
            <a:r>
              <a:rPr lang="en-US" sz="1000" dirty="0"/>
              <a:t>permit 5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INSIDE_itd_bucket_6 </a:t>
            </a:r>
            <a:endParaRPr lang="en-US" sz="1000" dirty="0"/>
          </a:p>
          <a:p>
            <a:r>
              <a:rPr lang="en-US" sz="1000" dirty="0"/>
              <a:t>  set ip next-hop verify-availability 10.1.0.112 track 13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INSIDE_itd_pool </a:t>
            </a:r>
            <a:r>
              <a:rPr lang="en-US" sz="1000" dirty="0"/>
              <a:t>permit 6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INSIDE_itd_bucket_7 </a:t>
            </a:r>
            <a:endParaRPr lang="en-US" sz="1000" dirty="0"/>
          </a:p>
          <a:p>
            <a:r>
              <a:rPr lang="en-US" sz="1000" dirty="0"/>
              <a:t>  set ip next-hop verify-availability 10.1.0.113 track 15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INSIDE_itd_pool </a:t>
            </a:r>
            <a:r>
              <a:rPr lang="en-US" sz="1000" dirty="0"/>
              <a:t>permit 7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INSIDE_itd_bucket_8 </a:t>
            </a:r>
            <a:endParaRPr lang="en-US" sz="1000" dirty="0"/>
          </a:p>
          <a:p>
            <a:r>
              <a:rPr lang="en-US" sz="1000" dirty="0"/>
              <a:t>  set ip next-hop verify-availability 10.1.0.114 track 17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INSIDE_itd_pool </a:t>
            </a:r>
            <a:r>
              <a:rPr lang="en-US" sz="1000" dirty="0"/>
              <a:t>permit 8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INSIDE_itd_bucket_9 </a:t>
            </a:r>
            <a:endParaRPr lang="en-US" sz="1000" dirty="0"/>
          </a:p>
          <a:p>
            <a:r>
              <a:rPr lang="en-US" sz="1000" dirty="0"/>
              <a:t>  set ip next-hop verify-availability 10.1.0.111 track 11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INSIDE_itd_pool </a:t>
            </a:r>
            <a:r>
              <a:rPr lang="en-US" sz="1000" dirty="0"/>
              <a:t>permit 9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INSIDE_itd_bucket_10 </a:t>
            </a:r>
            <a:endParaRPr lang="en-US" sz="1000" dirty="0"/>
          </a:p>
          <a:p>
            <a:r>
              <a:rPr lang="en-US" sz="1000" dirty="0"/>
              <a:t>  set ip next-hop verify-availability 10.1.0.112 track </a:t>
            </a:r>
            <a:r>
              <a:rPr lang="en-US" sz="1000" dirty="0" smtClean="0"/>
              <a:t>13</a:t>
            </a:r>
            <a:endParaRPr lang="en-US" sz="1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00100"/>
            <a:ext cx="7632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Route-Maps are configured that associate the </a:t>
            </a:r>
            <a:r>
              <a:rPr lang="en-US" dirty="0" smtClean="0"/>
              <a:t>ACL </a:t>
            </a:r>
            <a:r>
              <a:rPr lang="en-US" dirty="0"/>
              <a:t>bucket assignments to individual firewalls as next-hops (ITD nodes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Auto Configuration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86300" y="1586131"/>
            <a:ext cx="3403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route-map </a:t>
            </a:r>
            <a:r>
              <a:rPr lang="en-US" sz="1000" dirty="0" smtClean="0"/>
              <a:t>INSIDE_itd_pool </a:t>
            </a:r>
            <a:r>
              <a:rPr lang="en-US" sz="1000" dirty="0"/>
              <a:t>permit 10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INSIDE_itd_bucket_11 </a:t>
            </a:r>
            <a:endParaRPr lang="en-US" sz="1000" dirty="0"/>
          </a:p>
          <a:p>
            <a:r>
              <a:rPr lang="en-US" sz="1000" dirty="0"/>
              <a:t>  set ip next-hop verify-availability 10.1.0.113 track 15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INSIDE_itd_pool </a:t>
            </a:r>
            <a:r>
              <a:rPr lang="en-US" sz="1000" dirty="0"/>
              <a:t>permit 11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INSIDE_itd_bucket_12 </a:t>
            </a:r>
            <a:endParaRPr lang="en-US" sz="1000" dirty="0"/>
          </a:p>
          <a:p>
            <a:r>
              <a:rPr lang="en-US" sz="1000" dirty="0"/>
              <a:t>  set ip next-hop verify-availability 10.1.0.114 track 17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INSIDE_itd_pool </a:t>
            </a:r>
            <a:r>
              <a:rPr lang="en-US" sz="1000" dirty="0"/>
              <a:t>permit 12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INSIDE_itd_bucket_13 </a:t>
            </a:r>
            <a:endParaRPr lang="en-US" sz="1000" dirty="0"/>
          </a:p>
          <a:p>
            <a:r>
              <a:rPr lang="en-US" sz="1000" dirty="0"/>
              <a:t>  set ip next-hop verify-availability 10.1.0.111 track 11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INSIDE_itd_pool </a:t>
            </a:r>
            <a:r>
              <a:rPr lang="en-US" sz="1000" dirty="0"/>
              <a:t>permit 13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INSIDE_itd_bucket_14 </a:t>
            </a:r>
            <a:endParaRPr lang="en-US" sz="1000" dirty="0"/>
          </a:p>
          <a:p>
            <a:r>
              <a:rPr lang="en-US" sz="1000" dirty="0"/>
              <a:t>  set ip next-hop verify-availability 10.1.0.112 track 13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INSIDE_itd_pool </a:t>
            </a:r>
            <a:r>
              <a:rPr lang="en-US" sz="1000" dirty="0"/>
              <a:t>permit 14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INSIDE_itd_bucket_15 </a:t>
            </a:r>
            <a:endParaRPr lang="en-US" sz="1000" dirty="0"/>
          </a:p>
          <a:p>
            <a:r>
              <a:rPr lang="en-US" sz="1000" dirty="0"/>
              <a:t>  set ip next-hop verify-availability 10.1.0.113 track 15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INSIDE_itd_pool </a:t>
            </a:r>
            <a:r>
              <a:rPr lang="en-US" sz="1000" dirty="0"/>
              <a:t>permit 15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INSIDE_itd_bucket_16 </a:t>
            </a:r>
            <a:endParaRPr lang="en-US" sz="1000" dirty="0"/>
          </a:p>
          <a:p>
            <a:r>
              <a:rPr lang="en-US" sz="1000" dirty="0"/>
              <a:t>  set ip next-hop verify-availability 10.1.0.114 track 17</a:t>
            </a:r>
          </a:p>
          <a:p>
            <a:endParaRPr lang="en-US" sz="1000" dirty="0"/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00766435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446431"/>
            <a:ext cx="37592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u="sng" dirty="0" smtClean="0"/>
              <a:t>#OUTSIDE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OUTSIDE_itd_pool </a:t>
            </a:r>
            <a:r>
              <a:rPr lang="en-US" sz="1000" dirty="0"/>
              <a:t>permit 0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OUTSIDE_itd_bucket_1 </a:t>
            </a:r>
            <a:endParaRPr lang="en-US" sz="1000" dirty="0"/>
          </a:p>
          <a:p>
            <a:r>
              <a:rPr lang="en-US" sz="1000" dirty="0"/>
              <a:t>  set ip next-hop verify-availability 10.0.0.111 track 20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OUTSIDE_itd_pool </a:t>
            </a:r>
            <a:r>
              <a:rPr lang="en-US" sz="1000" dirty="0"/>
              <a:t>permit 1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OUTSIDE_itd_bucket_2 </a:t>
            </a:r>
            <a:endParaRPr lang="en-US" sz="1000" dirty="0"/>
          </a:p>
          <a:p>
            <a:r>
              <a:rPr lang="en-US" sz="1000" dirty="0"/>
              <a:t>  set ip next-hop verify-availability 10.0.0.112 track 22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OUTSIDE_itd_pool </a:t>
            </a:r>
            <a:r>
              <a:rPr lang="en-US" sz="1000" dirty="0"/>
              <a:t>permit 2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OUTSIDE_itd_bucket_3 </a:t>
            </a:r>
            <a:endParaRPr lang="en-US" sz="1000" dirty="0"/>
          </a:p>
          <a:p>
            <a:r>
              <a:rPr lang="en-US" sz="1000" dirty="0"/>
              <a:t>  set ip next-hop verify-availability 10.0.0.113 track 24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OUTSIDE_itd_pool </a:t>
            </a:r>
            <a:r>
              <a:rPr lang="en-US" sz="1000" dirty="0"/>
              <a:t>permit 3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OUTSIDE_itd_bucket_4 </a:t>
            </a:r>
            <a:endParaRPr lang="en-US" sz="1000" dirty="0"/>
          </a:p>
          <a:p>
            <a:r>
              <a:rPr lang="en-US" sz="1000" dirty="0"/>
              <a:t>  set ip next-hop verify-availability 10.0.0.114 track 26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OUTSIDE_itd_pool </a:t>
            </a:r>
            <a:r>
              <a:rPr lang="en-US" sz="1000" dirty="0"/>
              <a:t>permit 4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OUTSIDE_itd_bucket_5 </a:t>
            </a:r>
            <a:endParaRPr lang="en-US" sz="1000" dirty="0"/>
          </a:p>
          <a:p>
            <a:r>
              <a:rPr lang="en-US" sz="1000" dirty="0"/>
              <a:t>  set ip next-hop verify-availability 10.0.0.111 track 20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OUTSIDE_itd_pool </a:t>
            </a:r>
            <a:r>
              <a:rPr lang="en-US" sz="1000" dirty="0"/>
              <a:t>permit 5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OUTSIDE_itd_bucket_6 </a:t>
            </a:r>
            <a:endParaRPr lang="en-US" sz="1000" dirty="0"/>
          </a:p>
          <a:p>
            <a:r>
              <a:rPr lang="en-US" sz="1000" dirty="0"/>
              <a:t>  set ip next-hop verify-availability 10.0.0.112 track 22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OUTSIDE_itd_pool </a:t>
            </a:r>
            <a:r>
              <a:rPr lang="en-US" sz="1000" dirty="0"/>
              <a:t>permit 6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OUTSIDE_itd_bucket_7 </a:t>
            </a:r>
            <a:endParaRPr lang="en-US" sz="1000" dirty="0"/>
          </a:p>
          <a:p>
            <a:r>
              <a:rPr lang="en-US" sz="1000" dirty="0"/>
              <a:t>  set ip next-hop verify-availability 10.0.0.113 track 24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OUTSIDE_itd_pool </a:t>
            </a:r>
            <a:r>
              <a:rPr lang="en-US" sz="1000" dirty="0"/>
              <a:t>permit 7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OUTSIDE_itd_bucket_8 </a:t>
            </a:r>
            <a:endParaRPr lang="en-US" sz="1000" dirty="0"/>
          </a:p>
          <a:p>
            <a:r>
              <a:rPr lang="en-US" sz="1000" dirty="0"/>
              <a:t>  set ip next-hop verify-availability 10.0.0.114 track 26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OUTSIDE_itd_pool </a:t>
            </a:r>
            <a:r>
              <a:rPr lang="en-US" sz="1000" dirty="0"/>
              <a:t>permit 8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OUTSIDE_itd_bucket_9 </a:t>
            </a:r>
            <a:endParaRPr lang="en-US" sz="1000" dirty="0"/>
          </a:p>
          <a:p>
            <a:r>
              <a:rPr lang="en-US" sz="1000" dirty="0"/>
              <a:t>  set ip next-hop verify-availability 10.0.0.111 track 20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OUTSIDE_itd_pool </a:t>
            </a:r>
            <a:r>
              <a:rPr lang="en-US" sz="1000" dirty="0"/>
              <a:t>permit 9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OUTSIDE_itd_bucket_10 </a:t>
            </a:r>
            <a:endParaRPr lang="en-US" sz="1000" dirty="0"/>
          </a:p>
          <a:p>
            <a:r>
              <a:rPr lang="en-US" sz="1000" dirty="0"/>
              <a:t>  set ip next-hop verify-availability 10.0.0.112 track </a:t>
            </a:r>
            <a:r>
              <a:rPr lang="en-US" sz="1000" dirty="0" smtClean="0"/>
              <a:t>22</a:t>
            </a:r>
            <a:endParaRPr lang="en-US" sz="10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800100"/>
            <a:ext cx="7632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Route-Maps are configured that associate the ACL bucket assignments to individual firewalls as next-hops (ITD nodes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Auto Configuration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86300" y="1446431"/>
            <a:ext cx="3403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route-map </a:t>
            </a:r>
            <a:r>
              <a:rPr lang="en-US" sz="1000" dirty="0" smtClean="0"/>
              <a:t>OUTSIDE_itd_pool </a:t>
            </a:r>
            <a:r>
              <a:rPr lang="en-US" sz="1000" dirty="0"/>
              <a:t>permit </a:t>
            </a:r>
            <a:r>
              <a:rPr lang="en-US" sz="1000" dirty="0" smtClean="0"/>
              <a:t>10</a:t>
            </a:r>
            <a:endParaRPr lang="en-US" sz="1000" dirty="0"/>
          </a:p>
          <a:p>
            <a:r>
              <a:rPr lang="en-US" sz="1000" dirty="0"/>
              <a:t>  match ip address </a:t>
            </a:r>
            <a:r>
              <a:rPr lang="en-US" sz="1000" dirty="0" smtClean="0"/>
              <a:t>OUTSIDE_itd_bucket_11 </a:t>
            </a:r>
            <a:endParaRPr lang="en-US" sz="1000" dirty="0"/>
          </a:p>
          <a:p>
            <a:r>
              <a:rPr lang="en-US" sz="1000" dirty="0"/>
              <a:t>  set ip next-hop verify-availability 10.0.0.113 track 24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OUTSIDE_itd_pool </a:t>
            </a:r>
            <a:r>
              <a:rPr lang="en-US" sz="1000" dirty="0"/>
              <a:t>permit 11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OUTSIDE_itd_bucket_12 </a:t>
            </a:r>
            <a:endParaRPr lang="en-US" sz="1000" dirty="0"/>
          </a:p>
          <a:p>
            <a:r>
              <a:rPr lang="en-US" sz="1000" dirty="0"/>
              <a:t>  set ip next-hop verify-availability 10.0.0.114 track 26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OUTSIDE_itd_pool </a:t>
            </a:r>
            <a:r>
              <a:rPr lang="en-US" sz="1000" dirty="0"/>
              <a:t>permit 12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OUTSIDE_itd_bucket_13 </a:t>
            </a:r>
            <a:endParaRPr lang="en-US" sz="1000" dirty="0"/>
          </a:p>
          <a:p>
            <a:r>
              <a:rPr lang="en-US" sz="1000" dirty="0"/>
              <a:t>  set ip next-hop verify-availability 10.0.0.111 track 20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OUTSIDE_itd_pool </a:t>
            </a:r>
            <a:r>
              <a:rPr lang="en-US" sz="1000" dirty="0"/>
              <a:t>permit </a:t>
            </a:r>
            <a:r>
              <a:rPr lang="en-US" sz="1000" dirty="0" smtClean="0"/>
              <a:t>13</a:t>
            </a:r>
            <a:endParaRPr lang="en-US" sz="1000" dirty="0"/>
          </a:p>
          <a:p>
            <a:r>
              <a:rPr lang="en-US" sz="1000" dirty="0"/>
              <a:t>  match ip address </a:t>
            </a:r>
            <a:r>
              <a:rPr lang="en-US" sz="1000" dirty="0" smtClean="0"/>
              <a:t>OUTSIDE_itd_bucket_14 </a:t>
            </a:r>
            <a:endParaRPr lang="en-US" sz="1000" dirty="0"/>
          </a:p>
          <a:p>
            <a:r>
              <a:rPr lang="en-US" sz="1000" dirty="0"/>
              <a:t>  set ip next-hop verify-availability 10.0.0.112 track 22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OUTSIDE_itd_pool </a:t>
            </a:r>
            <a:r>
              <a:rPr lang="en-US" sz="1000" dirty="0"/>
              <a:t>permit 14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OUTSIDE_itd_bucket_15 </a:t>
            </a:r>
            <a:endParaRPr lang="en-US" sz="1000" dirty="0"/>
          </a:p>
          <a:p>
            <a:r>
              <a:rPr lang="en-US" sz="1000" dirty="0"/>
              <a:t>  set ip next-hop verify-availability 10.0.0.113 track 24</a:t>
            </a:r>
          </a:p>
          <a:p>
            <a:r>
              <a:rPr lang="en-US" sz="1000" dirty="0"/>
              <a:t>route-map </a:t>
            </a:r>
            <a:r>
              <a:rPr lang="en-US" sz="1000" dirty="0" smtClean="0"/>
              <a:t>OUTSIDE_itd_pool </a:t>
            </a:r>
            <a:r>
              <a:rPr lang="en-US" sz="1000" dirty="0"/>
              <a:t>permit 15</a:t>
            </a:r>
          </a:p>
          <a:p>
            <a:r>
              <a:rPr lang="en-US" sz="1000" dirty="0"/>
              <a:t>  match ip address </a:t>
            </a:r>
            <a:r>
              <a:rPr lang="en-US" sz="1000" dirty="0" smtClean="0"/>
              <a:t>OUTSIDE_itd_bucket_16 </a:t>
            </a:r>
            <a:endParaRPr lang="en-US" sz="1000" dirty="0"/>
          </a:p>
          <a:p>
            <a:r>
              <a:rPr lang="en-US" sz="1000" dirty="0"/>
              <a:t>  set ip next-hop verify-availability 10.0.0.114 track 26</a:t>
            </a:r>
          </a:p>
          <a:p>
            <a:endParaRPr lang="en-US" sz="1000" dirty="0"/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3197855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724799"/>
            <a:ext cx="3759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 smtClean="0"/>
              <a:t>#INSIDE</a:t>
            </a:r>
          </a:p>
          <a:p>
            <a:r>
              <a:rPr lang="en-US" sz="1200" dirty="0" smtClean="0"/>
              <a:t>interface </a:t>
            </a:r>
            <a:r>
              <a:rPr lang="en-US" sz="1200" dirty="0"/>
              <a:t>Vlan1101</a:t>
            </a:r>
          </a:p>
          <a:p>
            <a:r>
              <a:rPr lang="en-US" sz="1200" dirty="0"/>
              <a:t>  ip policy route-map </a:t>
            </a:r>
            <a:r>
              <a:rPr lang="en-US" sz="1200" dirty="0" smtClean="0"/>
              <a:t>INSIDE_itd_pool</a:t>
            </a:r>
            <a:endParaRPr lang="en-US" sz="1200" dirty="0"/>
          </a:p>
          <a:p>
            <a:endParaRPr lang="en-US" sz="1200" dirty="0" smtClean="0"/>
          </a:p>
          <a:p>
            <a:endParaRPr lang="en-US" sz="1200" dirty="0"/>
          </a:p>
          <a:p>
            <a:r>
              <a:rPr lang="en-US" sz="1200" b="1" u="sng" dirty="0" smtClean="0"/>
              <a:t>#OUTSIDE</a:t>
            </a:r>
            <a:endParaRPr lang="en-US" sz="1200" b="1" u="sng" dirty="0"/>
          </a:p>
          <a:p>
            <a:r>
              <a:rPr lang="en-US" sz="1200" dirty="0" smtClean="0"/>
              <a:t>interface Vlan1001</a:t>
            </a:r>
            <a:endParaRPr lang="en-US" sz="1200" dirty="0"/>
          </a:p>
          <a:p>
            <a:r>
              <a:rPr lang="en-US" sz="1200" dirty="0"/>
              <a:t>  ip policy route-map </a:t>
            </a:r>
            <a:r>
              <a:rPr lang="en-US" sz="1200" dirty="0" smtClean="0"/>
              <a:t>OUTSIDE_itd_pool</a:t>
            </a:r>
            <a:endParaRPr 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263134"/>
            <a:ext cx="763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Route-Maps are applied to ingress interfaces of the traffic flow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86868" y="3302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Auto Configuration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851380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446431"/>
            <a:ext cx="37592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u="sng" dirty="0" smtClean="0"/>
              <a:t>#INSIDE</a:t>
            </a:r>
          </a:p>
          <a:p>
            <a:r>
              <a:rPr lang="en-US" sz="1000" dirty="0"/>
              <a:t>ip sla 10001</a:t>
            </a:r>
          </a:p>
          <a:p>
            <a:r>
              <a:rPr lang="en-US" sz="1000" dirty="0"/>
              <a:t>  icmp-echo 10.1.0.111</a:t>
            </a:r>
          </a:p>
          <a:p>
            <a:r>
              <a:rPr lang="en-US" sz="1000" dirty="0"/>
              <a:t>    frequency 5</a:t>
            </a:r>
          </a:p>
          <a:p>
            <a:r>
              <a:rPr lang="en-US" sz="1000" dirty="0"/>
              <a:t>ip sla schedule 10001 life forever start-time now</a:t>
            </a:r>
          </a:p>
          <a:p>
            <a:r>
              <a:rPr lang="en-US" sz="1000" dirty="0"/>
              <a:t>ip sla 10002</a:t>
            </a:r>
          </a:p>
          <a:p>
            <a:r>
              <a:rPr lang="en-US" sz="1000" dirty="0"/>
              <a:t>  icmp-echo 10.1.0.112</a:t>
            </a:r>
          </a:p>
          <a:p>
            <a:r>
              <a:rPr lang="en-US" sz="1000" dirty="0"/>
              <a:t>    frequency 5</a:t>
            </a:r>
          </a:p>
          <a:p>
            <a:r>
              <a:rPr lang="en-US" sz="1000" dirty="0"/>
              <a:t>ip sla schedule 10002 life forever start-time now</a:t>
            </a:r>
          </a:p>
          <a:p>
            <a:r>
              <a:rPr lang="en-US" sz="1000" dirty="0"/>
              <a:t>ip sla 10003</a:t>
            </a:r>
          </a:p>
          <a:p>
            <a:r>
              <a:rPr lang="en-US" sz="1000" dirty="0"/>
              <a:t>  icmp-echo 10.1.0.113</a:t>
            </a:r>
          </a:p>
          <a:p>
            <a:r>
              <a:rPr lang="en-US" sz="1000" dirty="0"/>
              <a:t>    frequency 5</a:t>
            </a:r>
          </a:p>
          <a:p>
            <a:r>
              <a:rPr lang="en-US" sz="1000" dirty="0"/>
              <a:t>ip sla schedule 10003 life forever start-time now</a:t>
            </a:r>
          </a:p>
          <a:p>
            <a:r>
              <a:rPr lang="en-US" sz="1000" dirty="0"/>
              <a:t>ip sla 10004</a:t>
            </a:r>
          </a:p>
          <a:p>
            <a:r>
              <a:rPr lang="en-US" sz="1000" dirty="0"/>
              <a:t>  icmp-echo 10.1.0.114</a:t>
            </a:r>
          </a:p>
          <a:p>
            <a:r>
              <a:rPr lang="en-US" sz="1000" dirty="0"/>
              <a:t>    frequency 5</a:t>
            </a:r>
          </a:p>
          <a:p>
            <a:r>
              <a:rPr lang="en-US" sz="1000" dirty="0"/>
              <a:t>ip sla schedule 10004 life forever start-time now</a:t>
            </a:r>
          </a:p>
          <a:p>
            <a:endParaRPr lang="en-US" sz="1000" dirty="0"/>
          </a:p>
          <a:p>
            <a:r>
              <a:rPr lang="en-US" sz="1000" b="1" u="sng" dirty="0" smtClean="0"/>
              <a:t>#OUTSIDE</a:t>
            </a:r>
            <a:endParaRPr lang="en-US" sz="1000" b="1" u="sng" dirty="0"/>
          </a:p>
          <a:p>
            <a:r>
              <a:rPr lang="en-US" sz="1000" dirty="0" smtClean="0"/>
              <a:t>ip </a:t>
            </a:r>
            <a:r>
              <a:rPr lang="en-US" sz="1000" dirty="0"/>
              <a:t>sla </a:t>
            </a:r>
            <a:r>
              <a:rPr lang="en-US" sz="1000" dirty="0" smtClean="0"/>
              <a:t>10006</a:t>
            </a:r>
            <a:endParaRPr lang="en-US" sz="1000" dirty="0"/>
          </a:p>
          <a:p>
            <a:r>
              <a:rPr lang="en-US" sz="1000" dirty="0"/>
              <a:t>  icmp-echo 10.0.0.111</a:t>
            </a:r>
          </a:p>
          <a:p>
            <a:r>
              <a:rPr lang="en-US" sz="1000" dirty="0" smtClean="0"/>
              <a:t>   frequency </a:t>
            </a:r>
            <a:r>
              <a:rPr lang="en-US" sz="1000" dirty="0"/>
              <a:t>5</a:t>
            </a:r>
          </a:p>
          <a:p>
            <a:r>
              <a:rPr lang="en-US" sz="1000" dirty="0"/>
              <a:t>ip sla schedule </a:t>
            </a:r>
            <a:r>
              <a:rPr lang="en-US" sz="1000" dirty="0" smtClean="0"/>
              <a:t>10001 </a:t>
            </a:r>
            <a:r>
              <a:rPr lang="en-US" sz="1000" dirty="0"/>
              <a:t>life forever start-time now</a:t>
            </a:r>
          </a:p>
          <a:p>
            <a:r>
              <a:rPr lang="en-US" sz="1000" dirty="0"/>
              <a:t>ip sla </a:t>
            </a:r>
            <a:r>
              <a:rPr lang="en-US" sz="1000" dirty="0" smtClean="0"/>
              <a:t>10007</a:t>
            </a:r>
            <a:endParaRPr lang="en-US" sz="1000" dirty="0"/>
          </a:p>
          <a:p>
            <a:r>
              <a:rPr lang="en-US" sz="1000" dirty="0"/>
              <a:t>  icmp-echo 10.0.0.112</a:t>
            </a:r>
          </a:p>
          <a:p>
            <a:r>
              <a:rPr lang="en-US" sz="1000" dirty="0" smtClean="0"/>
              <a:t>   frequency </a:t>
            </a:r>
            <a:r>
              <a:rPr lang="en-US" sz="1000" dirty="0"/>
              <a:t>5</a:t>
            </a:r>
          </a:p>
          <a:p>
            <a:r>
              <a:rPr lang="en-US" sz="1000" dirty="0"/>
              <a:t>ip sla schedule </a:t>
            </a:r>
            <a:r>
              <a:rPr lang="en-US" sz="1000" dirty="0" smtClean="0"/>
              <a:t>10002 </a:t>
            </a:r>
            <a:r>
              <a:rPr lang="en-US" sz="1000" dirty="0"/>
              <a:t>life forever start-time now</a:t>
            </a:r>
          </a:p>
          <a:p>
            <a:r>
              <a:rPr lang="en-US" sz="1000" dirty="0"/>
              <a:t>ip sla </a:t>
            </a:r>
            <a:r>
              <a:rPr lang="en-US" sz="1000" dirty="0" smtClean="0"/>
              <a:t>10008</a:t>
            </a:r>
            <a:endParaRPr lang="en-US" sz="1000" dirty="0"/>
          </a:p>
          <a:p>
            <a:r>
              <a:rPr lang="en-US" sz="1000" dirty="0"/>
              <a:t>  icmp-echo 10.0.0.113</a:t>
            </a:r>
          </a:p>
          <a:p>
            <a:r>
              <a:rPr lang="en-US" sz="1000" dirty="0" smtClean="0"/>
              <a:t>   frequency </a:t>
            </a:r>
            <a:r>
              <a:rPr lang="en-US" sz="1000" dirty="0"/>
              <a:t>5</a:t>
            </a:r>
          </a:p>
          <a:p>
            <a:r>
              <a:rPr lang="en-US" sz="1000" dirty="0"/>
              <a:t>ip sla schedule </a:t>
            </a:r>
            <a:r>
              <a:rPr lang="en-US" sz="1000" dirty="0" smtClean="0"/>
              <a:t>10003 </a:t>
            </a:r>
            <a:r>
              <a:rPr lang="en-US" sz="1000" dirty="0"/>
              <a:t>life forever start-time now</a:t>
            </a:r>
          </a:p>
          <a:p>
            <a:r>
              <a:rPr lang="en-US" sz="1000" dirty="0"/>
              <a:t>ip sla </a:t>
            </a:r>
            <a:r>
              <a:rPr lang="en-US" sz="1000" dirty="0" smtClean="0"/>
              <a:t>10009</a:t>
            </a:r>
            <a:endParaRPr lang="en-US" sz="1000" dirty="0"/>
          </a:p>
          <a:p>
            <a:r>
              <a:rPr lang="en-US" sz="1000" dirty="0"/>
              <a:t>  icmp-echo 10.0.0.114</a:t>
            </a:r>
          </a:p>
          <a:p>
            <a:r>
              <a:rPr lang="en-US" sz="1000" dirty="0" smtClean="0"/>
              <a:t>   frequency </a:t>
            </a:r>
            <a:r>
              <a:rPr lang="en-US" sz="1000" dirty="0"/>
              <a:t>5</a:t>
            </a:r>
          </a:p>
          <a:p>
            <a:r>
              <a:rPr lang="en-US" sz="1000" dirty="0"/>
              <a:t>ip sla schedule </a:t>
            </a:r>
            <a:r>
              <a:rPr lang="en-US" sz="1000" dirty="0" smtClean="0"/>
              <a:t>10004 </a:t>
            </a:r>
            <a:r>
              <a:rPr lang="en-US" sz="1000" dirty="0"/>
              <a:t>life forever start-time now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00100"/>
            <a:ext cx="7632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ITD Probes are configured, IP SLA is configured in the background to send probes to each ITD defined in the ITD device group</a:t>
            </a: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Auto Configuration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86300" y="1700431"/>
            <a:ext cx="34036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track 1 ip sla 10001 reachability</a:t>
            </a:r>
          </a:p>
          <a:p>
            <a:r>
              <a:rPr lang="en-US" sz="1000" dirty="0"/>
              <a:t> delay down 1</a:t>
            </a:r>
          </a:p>
          <a:p>
            <a:endParaRPr lang="en-US" sz="1000" dirty="0"/>
          </a:p>
          <a:p>
            <a:r>
              <a:rPr lang="en-US" sz="1000" dirty="0"/>
              <a:t>track 2 ip sla 10002 reachability</a:t>
            </a:r>
          </a:p>
          <a:p>
            <a:r>
              <a:rPr lang="en-US" sz="1000" dirty="0"/>
              <a:t> delay down 1</a:t>
            </a:r>
          </a:p>
          <a:p>
            <a:endParaRPr lang="en-US" sz="1000" dirty="0"/>
          </a:p>
          <a:p>
            <a:r>
              <a:rPr lang="en-US" sz="1000" dirty="0"/>
              <a:t>track 3 ip sla 10003 reachability</a:t>
            </a:r>
          </a:p>
          <a:p>
            <a:r>
              <a:rPr lang="en-US" sz="1000" dirty="0"/>
              <a:t> delay down 1</a:t>
            </a:r>
          </a:p>
          <a:p>
            <a:endParaRPr lang="en-US" sz="1000" dirty="0"/>
          </a:p>
          <a:p>
            <a:r>
              <a:rPr lang="en-US" sz="1000" dirty="0"/>
              <a:t>track 4 ip sla 10004 reachability</a:t>
            </a:r>
          </a:p>
          <a:p>
            <a:r>
              <a:rPr lang="en-US" sz="1000" dirty="0"/>
              <a:t> delay down 1</a:t>
            </a:r>
          </a:p>
          <a:p>
            <a:endParaRPr lang="en-US" sz="1000" dirty="0"/>
          </a:p>
          <a:p>
            <a:r>
              <a:rPr lang="en-US" sz="1000" dirty="0"/>
              <a:t>track 5 interface Vlan1101 line-</a:t>
            </a:r>
            <a:r>
              <a:rPr lang="en-US" sz="1000" dirty="0" smtClean="0"/>
              <a:t>protocol</a:t>
            </a:r>
          </a:p>
          <a:p>
            <a:endParaRPr lang="en-US" sz="1000" dirty="0"/>
          </a:p>
          <a:p>
            <a:endParaRPr lang="en-US" sz="1000" dirty="0" smtClean="0"/>
          </a:p>
          <a:p>
            <a:endParaRPr lang="en-US" sz="1000" dirty="0"/>
          </a:p>
          <a:p>
            <a:endParaRPr lang="en-US" sz="1000" dirty="0" smtClean="0"/>
          </a:p>
          <a:p>
            <a:endParaRPr lang="en-US" sz="1000" dirty="0"/>
          </a:p>
          <a:p>
            <a:r>
              <a:rPr lang="en-US" sz="1000" dirty="0" smtClean="0"/>
              <a:t>Track 6 </a:t>
            </a:r>
            <a:r>
              <a:rPr lang="en-US" sz="1000" dirty="0"/>
              <a:t>ip sla </a:t>
            </a:r>
            <a:r>
              <a:rPr lang="en-US" sz="1000" dirty="0" smtClean="0"/>
              <a:t>10006 reachability</a:t>
            </a:r>
            <a:endParaRPr lang="en-US" sz="1000" dirty="0"/>
          </a:p>
          <a:p>
            <a:r>
              <a:rPr lang="en-US" sz="1000" dirty="0"/>
              <a:t> delay down 5</a:t>
            </a:r>
          </a:p>
          <a:p>
            <a:endParaRPr lang="en-US" sz="1000" dirty="0"/>
          </a:p>
          <a:p>
            <a:r>
              <a:rPr lang="en-US" sz="1000" dirty="0" smtClean="0"/>
              <a:t>Track 7 </a:t>
            </a:r>
            <a:r>
              <a:rPr lang="en-US" sz="1000" dirty="0"/>
              <a:t>ip sla </a:t>
            </a:r>
            <a:r>
              <a:rPr lang="en-US" sz="1000" dirty="0" smtClean="0"/>
              <a:t>10007 </a:t>
            </a:r>
            <a:r>
              <a:rPr lang="en-US" sz="1000" dirty="0"/>
              <a:t>reachability</a:t>
            </a:r>
          </a:p>
          <a:p>
            <a:r>
              <a:rPr lang="en-US" sz="1000" dirty="0"/>
              <a:t> delay down 5</a:t>
            </a:r>
          </a:p>
          <a:p>
            <a:endParaRPr lang="en-US" sz="1000" dirty="0"/>
          </a:p>
          <a:p>
            <a:r>
              <a:rPr lang="en-US" sz="1000" dirty="0" smtClean="0"/>
              <a:t>Track 8 </a:t>
            </a:r>
            <a:r>
              <a:rPr lang="en-US" sz="1000" dirty="0"/>
              <a:t>ip sla </a:t>
            </a:r>
            <a:r>
              <a:rPr lang="en-US" sz="1000" dirty="0" smtClean="0"/>
              <a:t>10008 </a:t>
            </a:r>
            <a:r>
              <a:rPr lang="en-US" sz="1000" dirty="0"/>
              <a:t>reachability</a:t>
            </a:r>
          </a:p>
          <a:p>
            <a:r>
              <a:rPr lang="en-US" sz="1000" dirty="0"/>
              <a:t> delay down 5</a:t>
            </a:r>
          </a:p>
          <a:p>
            <a:endParaRPr lang="en-US" sz="1000" dirty="0"/>
          </a:p>
          <a:p>
            <a:r>
              <a:rPr lang="en-US" sz="1000" dirty="0" smtClean="0"/>
              <a:t>Track 9 </a:t>
            </a:r>
            <a:r>
              <a:rPr lang="en-US" sz="1000" dirty="0"/>
              <a:t>ip sla </a:t>
            </a:r>
            <a:r>
              <a:rPr lang="en-US" sz="1000" dirty="0" smtClean="0"/>
              <a:t>10009 </a:t>
            </a:r>
            <a:r>
              <a:rPr lang="en-US" sz="1000" dirty="0"/>
              <a:t>reachability</a:t>
            </a:r>
          </a:p>
          <a:p>
            <a:r>
              <a:rPr lang="en-US" sz="1000" dirty="0"/>
              <a:t> delay down 5</a:t>
            </a:r>
          </a:p>
          <a:p>
            <a:endParaRPr lang="en-US" sz="1000" dirty="0"/>
          </a:p>
          <a:p>
            <a:r>
              <a:rPr lang="en-US" sz="1000" dirty="0"/>
              <a:t>track 10 interface </a:t>
            </a:r>
            <a:r>
              <a:rPr lang="en-US" sz="1000" dirty="0" smtClean="0"/>
              <a:t>Vlan1001 </a:t>
            </a:r>
            <a:r>
              <a:rPr lang="en-US" sz="1000" dirty="0"/>
              <a:t>line-protocol</a:t>
            </a:r>
          </a:p>
        </p:txBody>
      </p:sp>
    </p:spTree>
    <p:extLst>
      <p:ext uri="{BB962C8B-B14F-4D97-AF65-F5344CB8AC3E}">
        <p14:creationId xmlns:p14="http://schemas.microsoft.com/office/powerpoint/2010/main" val="111880553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462094"/>
            <a:ext cx="375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 smtClean="0"/>
              <a:t>#INSIDE</a:t>
            </a:r>
          </a:p>
          <a:p>
            <a:r>
              <a:rPr lang="en-US" sz="1200" dirty="0"/>
              <a:t>route-map </a:t>
            </a:r>
            <a:r>
              <a:rPr lang="en-US" sz="1200" dirty="0" smtClean="0"/>
              <a:t>INSIDE_itd_pool </a:t>
            </a:r>
            <a:r>
              <a:rPr lang="en-US" sz="1200" dirty="0"/>
              <a:t>pbr-statistics</a:t>
            </a:r>
          </a:p>
          <a:p>
            <a:endParaRPr lang="en-US" sz="1200" b="1" u="sng" dirty="0" smtClean="0"/>
          </a:p>
          <a:p>
            <a:r>
              <a:rPr lang="en-US" sz="1200" b="1" u="sng" dirty="0" smtClean="0"/>
              <a:t>#OUTSIDE</a:t>
            </a:r>
            <a:endParaRPr lang="en-US" sz="1200" b="1" u="sng" dirty="0"/>
          </a:p>
          <a:p>
            <a:r>
              <a:rPr lang="en-US" sz="1200" dirty="0"/>
              <a:t>route-map </a:t>
            </a:r>
            <a:r>
              <a:rPr lang="en-US" sz="1200" dirty="0" smtClean="0"/>
              <a:t>OUTSIDE_itd_pool </a:t>
            </a:r>
            <a:r>
              <a:rPr lang="en-US" sz="1200" dirty="0"/>
              <a:t>pbr-statistics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576864"/>
            <a:ext cx="7632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 enable statistics gathering, enable ‘route-map &lt;route-map-name&gt; pbr-statistics’ after enabling the ITD process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86868" y="3302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latin typeface="Arial"/>
                <a:cs typeface="Arial"/>
              </a:rPr>
              <a:t>Configuration Steps – Nexus 7000</a:t>
            </a:r>
            <a:endParaRPr lang="en-US" sz="32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94295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200" y="2143920"/>
            <a:ext cx="4686300" cy="3970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DC1</a:t>
            </a:r>
            <a:r>
              <a:rPr lang="en-US" sz="1200" dirty="0"/>
              <a:t>-N7K-7(config)# </a:t>
            </a:r>
            <a:r>
              <a:rPr lang="en-US" sz="1200" dirty="0" smtClean="0"/>
              <a:t>show </a:t>
            </a:r>
            <a:r>
              <a:rPr lang="en-US" sz="1200" dirty="0"/>
              <a:t>itd </a:t>
            </a:r>
            <a:r>
              <a:rPr lang="en-US" sz="1200" dirty="0" smtClean="0"/>
              <a:t>brief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Name           </a:t>
            </a:r>
            <a:r>
              <a:rPr lang="en-US" sz="1200" dirty="0" smtClean="0"/>
              <a:t>Probe   </a:t>
            </a:r>
            <a:r>
              <a:rPr lang="en-US" sz="1200" dirty="0"/>
              <a:t>LB Scheme  Interface  Status   Buckets</a:t>
            </a:r>
          </a:p>
          <a:p>
            <a:r>
              <a:rPr lang="en-US" sz="1200" dirty="0"/>
              <a:t>-------------</a:t>
            </a:r>
            <a:r>
              <a:rPr lang="en-US" sz="1200" dirty="0" smtClean="0"/>
              <a:t>-   </a:t>
            </a:r>
            <a:r>
              <a:rPr lang="en-US" sz="1200" dirty="0"/>
              <a:t>----- ---------- ---------- -------- --------</a:t>
            </a:r>
          </a:p>
          <a:p>
            <a:r>
              <a:rPr lang="en-US" sz="1200" dirty="0"/>
              <a:t>INSIDE    </a:t>
            </a:r>
            <a:r>
              <a:rPr lang="en-US" sz="1200" dirty="0" smtClean="0"/>
              <a:t>     </a:t>
            </a:r>
            <a:r>
              <a:rPr lang="en-US" sz="1200" dirty="0"/>
              <a:t>ICMP  </a:t>
            </a:r>
            <a:r>
              <a:rPr lang="en-US" sz="1200" dirty="0" smtClean="0"/>
              <a:t>   src</a:t>
            </a:r>
            <a:r>
              <a:rPr lang="en-US" sz="1200" dirty="0"/>
              <a:t>-ip     Vlan1101   ACTIVE   16     </a:t>
            </a:r>
          </a:p>
          <a:p>
            <a:endParaRPr lang="en-US" sz="1200" dirty="0"/>
          </a:p>
          <a:p>
            <a:r>
              <a:rPr lang="en-US" sz="1200" dirty="0"/>
              <a:t>Device Group</a:t>
            </a:r>
          </a:p>
          <a:p>
            <a:r>
              <a:rPr lang="en-US" sz="1200" dirty="0"/>
              <a:t>--------------------------------------------------</a:t>
            </a:r>
          </a:p>
          <a:p>
            <a:r>
              <a:rPr lang="en-US" sz="1200" dirty="0"/>
              <a:t>FW_INSIDE                                         </a:t>
            </a:r>
          </a:p>
          <a:p>
            <a:endParaRPr lang="en-US" sz="1200" dirty="0"/>
          </a:p>
          <a:p>
            <a:r>
              <a:rPr lang="en-US" sz="1200" dirty="0"/>
              <a:t>Virtual IP                              Netmask/Prefix Protocol     Port </a:t>
            </a:r>
          </a:p>
          <a:p>
            <a:r>
              <a:rPr lang="en-US" sz="1200" dirty="0"/>
              <a:t>------------------------------------------------------ ------------ ----------</a:t>
            </a:r>
          </a:p>
          <a:p>
            <a:r>
              <a:rPr lang="en-US" sz="1200" dirty="0"/>
              <a:t>10.1.0.110 / 255.255.255.255                           IP           0         </a:t>
            </a:r>
          </a:p>
          <a:p>
            <a:endParaRPr lang="en-US" sz="1200" dirty="0"/>
          </a:p>
          <a:p>
            <a:r>
              <a:rPr lang="en-US" sz="1200" dirty="0"/>
              <a:t>  Node  IP                          Config-State Status     Track_id  Sla_id </a:t>
            </a:r>
          </a:p>
          <a:p>
            <a:r>
              <a:rPr lang="en-US" sz="1200" dirty="0"/>
              <a:t>  --------------------------------- ------------ ---------- --------- ---------</a:t>
            </a:r>
          </a:p>
          <a:p>
            <a:r>
              <a:rPr lang="en-US" sz="1200" dirty="0"/>
              <a:t>  1     10.1.0.111                  Active       OK           1         10001  </a:t>
            </a:r>
          </a:p>
          <a:p>
            <a:r>
              <a:rPr lang="en-US" sz="1200" dirty="0"/>
              <a:t>  2     10.1.0.112                  Active       OK           2         10002  </a:t>
            </a:r>
          </a:p>
          <a:p>
            <a:r>
              <a:rPr lang="en-US" sz="1200" dirty="0"/>
              <a:t>  3     10.1.0.113                  Active       OK           3         10003  </a:t>
            </a:r>
          </a:p>
          <a:p>
            <a:r>
              <a:rPr lang="en-US" sz="1200" dirty="0"/>
              <a:t>  4     10.1.0.114                  Active       OK           4         10004  </a:t>
            </a:r>
          </a:p>
          <a:p>
            <a:endParaRPr 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234950" y="952500"/>
            <a:ext cx="8089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‘show itd brief’ displays high level ITD parameters applied to each firewall node.</a:t>
            </a:r>
          </a:p>
          <a:p>
            <a:r>
              <a:rPr lang="en-US" dirty="0" smtClean="0"/>
              <a:t>This output uses the ‘firewall on a stick’ topology with 2 ITD processes in the same VDC.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ITD Verification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52505" y="2513252"/>
            <a:ext cx="4114800" cy="3600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Name           Probe LB Scheme  Interface  Status   Buckets</a:t>
            </a:r>
          </a:p>
          <a:p>
            <a:r>
              <a:rPr lang="en-US" sz="1200" dirty="0"/>
              <a:t>-------------- ----- ---------- ---------- -------- --------</a:t>
            </a:r>
          </a:p>
          <a:p>
            <a:r>
              <a:rPr lang="en-US" sz="1200" dirty="0"/>
              <a:t>OUTSIDE    ICMP  dst-ip     Vlan1100   ACTIVE   16     </a:t>
            </a:r>
          </a:p>
          <a:p>
            <a:endParaRPr lang="en-US" sz="1200" dirty="0"/>
          </a:p>
          <a:p>
            <a:r>
              <a:rPr lang="en-US" sz="1200" dirty="0"/>
              <a:t>Device Group</a:t>
            </a:r>
          </a:p>
          <a:p>
            <a:r>
              <a:rPr lang="en-US" sz="1200" dirty="0"/>
              <a:t>--------------------------------------------------</a:t>
            </a:r>
          </a:p>
          <a:p>
            <a:r>
              <a:rPr lang="en-US" sz="1200" dirty="0"/>
              <a:t>FW_OUTSIDE                                        </a:t>
            </a:r>
          </a:p>
          <a:p>
            <a:endParaRPr lang="en-US" sz="1200" dirty="0"/>
          </a:p>
          <a:p>
            <a:r>
              <a:rPr lang="en-US" sz="1200" dirty="0"/>
              <a:t>Virtual IP                              Netmask/Prefix Protocol     Port </a:t>
            </a:r>
          </a:p>
          <a:p>
            <a:r>
              <a:rPr lang="en-US" sz="1200" dirty="0"/>
              <a:t>------------------------------------------------------ ------------ ----------</a:t>
            </a:r>
          </a:p>
          <a:p>
            <a:r>
              <a:rPr lang="en-US" sz="1200" dirty="0"/>
              <a:t>10.0.0.110 / 255.255.255.255                           IP           0         </a:t>
            </a:r>
          </a:p>
          <a:p>
            <a:endParaRPr lang="en-US" sz="1200" dirty="0"/>
          </a:p>
          <a:p>
            <a:r>
              <a:rPr lang="en-US" sz="1200" dirty="0"/>
              <a:t>  Node  IP                          Config-State Status     Track_id  Sla_id </a:t>
            </a:r>
          </a:p>
          <a:p>
            <a:r>
              <a:rPr lang="en-US" sz="1200" dirty="0"/>
              <a:t>  --------------------------------- ------------ ---------- --------- ---------</a:t>
            </a:r>
          </a:p>
          <a:p>
            <a:r>
              <a:rPr lang="en-US" sz="1200" dirty="0"/>
              <a:t>  1     10.0.0.111                  Active       OK           6         10006  </a:t>
            </a:r>
          </a:p>
          <a:p>
            <a:r>
              <a:rPr lang="en-US" sz="1200" dirty="0"/>
              <a:t>  2     10.0.0.112                  Active       OK           7         10007  </a:t>
            </a:r>
          </a:p>
          <a:p>
            <a:r>
              <a:rPr lang="en-US" sz="1200" dirty="0"/>
              <a:t>  3     10.0.0.113                  Active       OK           8         10008  </a:t>
            </a:r>
          </a:p>
          <a:p>
            <a:r>
              <a:rPr lang="en-US" sz="1200" dirty="0"/>
              <a:t>  4     10.0.0.114                  Active       OK           9         10009 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3677179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200" y="1207156"/>
            <a:ext cx="4686300" cy="5447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DC1-N7K-</a:t>
            </a:r>
            <a:r>
              <a:rPr lang="en-US" sz="1200" dirty="0" smtClean="0"/>
              <a:t>7# </a:t>
            </a:r>
            <a:r>
              <a:rPr lang="en-US" sz="1200" dirty="0"/>
              <a:t>show itd </a:t>
            </a:r>
          </a:p>
          <a:p>
            <a:endParaRPr lang="en-US" sz="1200" dirty="0"/>
          </a:p>
          <a:p>
            <a:r>
              <a:rPr lang="en-US" sz="1200" dirty="0"/>
              <a:t>Name           Probe LB Scheme  Status   Buckets</a:t>
            </a:r>
          </a:p>
          <a:p>
            <a:r>
              <a:rPr lang="en-US" sz="1200" dirty="0"/>
              <a:t>-------------- ----- ---------- -------- -------</a:t>
            </a:r>
          </a:p>
          <a:p>
            <a:r>
              <a:rPr lang="en-US" sz="1200" dirty="0"/>
              <a:t>INSIDE     ICMP  src-ip     ACTIVE   16     </a:t>
            </a:r>
          </a:p>
          <a:p>
            <a:endParaRPr lang="en-US" sz="1200" dirty="0"/>
          </a:p>
          <a:p>
            <a:r>
              <a:rPr lang="en-US" sz="1200" dirty="0"/>
              <a:t>Device Group</a:t>
            </a:r>
          </a:p>
          <a:p>
            <a:r>
              <a:rPr lang="en-US" sz="1200" dirty="0"/>
              <a:t>--------------------------------------------------</a:t>
            </a:r>
          </a:p>
          <a:p>
            <a:r>
              <a:rPr lang="en-US" sz="1200" dirty="0"/>
              <a:t>FW_INSIDE                                         </a:t>
            </a:r>
          </a:p>
          <a:p>
            <a:endParaRPr lang="en-US" sz="1200" dirty="0"/>
          </a:p>
          <a:p>
            <a:r>
              <a:rPr lang="en-US" sz="1200" dirty="0"/>
              <a:t>Route Map                      Interface    Status Track_id </a:t>
            </a:r>
          </a:p>
          <a:p>
            <a:r>
              <a:rPr lang="en-US" sz="1200" dirty="0"/>
              <a:t>------------------------------ ------------ ------ ---------</a:t>
            </a:r>
          </a:p>
          <a:p>
            <a:r>
              <a:rPr lang="en-US" sz="1200" dirty="0" smtClean="0"/>
              <a:t>INSIDE_itd_pool            </a:t>
            </a:r>
            <a:r>
              <a:rPr lang="en-US" sz="1200" dirty="0"/>
              <a:t>Vlan1101     UP       5      </a:t>
            </a:r>
          </a:p>
          <a:p>
            <a:endParaRPr lang="en-US" sz="1200" dirty="0"/>
          </a:p>
          <a:p>
            <a:r>
              <a:rPr lang="en-US" sz="1200" dirty="0"/>
              <a:t>Virtual IP                              Netmask/Prefix Protocol     Port </a:t>
            </a:r>
          </a:p>
          <a:p>
            <a:r>
              <a:rPr lang="en-US" sz="1200" dirty="0"/>
              <a:t>------------------------------------------------------ ------------ ----------</a:t>
            </a:r>
          </a:p>
          <a:p>
            <a:r>
              <a:rPr lang="en-US" sz="1200" dirty="0"/>
              <a:t>10.1.0.110 / 255.255.255.255                           IP           0         </a:t>
            </a:r>
          </a:p>
          <a:p>
            <a:endParaRPr lang="en-US" sz="1200" dirty="0"/>
          </a:p>
          <a:p>
            <a:r>
              <a:rPr lang="en-US" sz="1200" dirty="0"/>
              <a:t>  Node  IP                          Config-State Status     Track_id  Sla_id </a:t>
            </a:r>
          </a:p>
          <a:p>
            <a:r>
              <a:rPr lang="en-US" sz="1200" dirty="0"/>
              <a:t>  --------------------------------- ------------ ---------- --------- ---------</a:t>
            </a:r>
          </a:p>
          <a:p>
            <a:r>
              <a:rPr lang="en-US" sz="1200" dirty="0"/>
              <a:t>  1     10.1.0.111                  Active       OK           1         10001  </a:t>
            </a:r>
          </a:p>
          <a:p>
            <a:endParaRPr lang="en-US" sz="1200" dirty="0"/>
          </a:p>
          <a:p>
            <a:r>
              <a:rPr lang="en-US" sz="1200" dirty="0"/>
              <a:t>        IP Access List</a:t>
            </a:r>
          </a:p>
          <a:p>
            <a:r>
              <a:rPr lang="en-US" sz="1200" dirty="0"/>
              <a:t>        -----------------------------------------------------------------------</a:t>
            </a:r>
          </a:p>
          <a:p>
            <a:r>
              <a:rPr lang="en-US" sz="1200" dirty="0"/>
              <a:t>        </a:t>
            </a:r>
            <a:r>
              <a:rPr lang="en-US" sz="1200" dirty="0" smtClean="0"/>
              <a:t>INSIDE_itd_vip_1_bucket_1 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INSIDE_itd_vip_1_bucket_5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INSIDE_itd_vip_1_bucket_9 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INSIDE_itd_vip_1_bucket_13                                                   </a:t>
            </a:r>
            <a:endParaRPr lang="en-US" sz="1200" dirty="0"/>
          </a:p>
          <a:p>
            <a:endParaRPr 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234950" y="745720"/>
            <a:ext cx="8375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‘show itd’ displays ITD parameters applied to each firewall including bucket distribution.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86868" y="183486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ITD Verification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52505" y="1010845"/>
            <a:ext cx="4114800" cy="6001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 Node  IP                          Config-State Status     Track_id  Sla_id </a:t>
            </a:r>
          </a:p>
          <a:p>
            <a:r>
              <a:rPr lang="en-US" sz="1200" dirty="0"/>
              <a:t>  --------------------------------- ------------ ---------- --------- ---------</a:t>
            </a:r>
          </a:p>
          <a:p>
            <a:r>
              <a:rPr lang="en-US" sz="1200" dirty="0"/>
              <a:t>  2     10.1.0.112                  Active       OK           2         10002  </a:t>
            </a:r>
          </a:p>
          <a:p>
            <a:endParaRPr lang="en-US" sz="1200" dirty="0"/>
          </a:p>
          <a:p>
            <a:r>
              <a:rPr lang="en-US" sz="1200" dirty="0"/>
              <a:t>        IP Access List</a:t>
            </a:r>
          </a:p>
          <a:p>
            <a:r>
              <a:rPr lang="en-US" sz="1200" dirty="0"/>
              <a:t>        -----------------------------------------------------------------------</a:t>
            </a:r>
          </a:p>
          <a:p>
            <a:r>
              <a:rPr lang="en-US" sz="1200" dirty="0"/>
              <a:t>        </a:t>
            </a:r>
            <a:r>
              <a:rPr lang="en-US" sz="1200" dirty="0" smtClean="0"/>
              <a:t>INSIDE_itd_vip_1_bucket_2 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INSIDE_itd_vip_1_bucket_6    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INSIDE_itd_vip_1_bucket_10    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INSIDE_itd_vip_1_bucket_14                                                 </a:t>
            </a:r>
            <a:endParaRPr lang="en-US" sz="1200" dirty="0"/>
          </a:p>
          <a:p>
            <a:r>
              <a:rPr lang="en-US" sz="1200" dirty="0"/>
              <a:t>   </a:t>
            </a:r>
          </a:p>
          <a:p>
            <a:r>
              <a:rPr lang="en-US" sz="1200" dirty="0"/>
              <a:t>  Node  IP                          Config-State Status     Track_id  Sla_id </a:t>
            </a:r>
          </a:p>
          <a:p>
            <a:r>
              <a:rPr lang="en-US" sz="1200" dirty="0"/>
              <a:t>  --------------------------------- ------------ ---------- --------- ---------</a:t>
            </a:r>
          </a:p>
          <a:p>
            <a:r>
              <a:rPr lang="en-US" sz="1200" dirty="0"/>
              <a:t>  3     10.1.0.113                  Active       OK           3         10003  </a:t>
            </a:r>
          </a:p>
          <a:p>
            <a:endParaRPr lang="en-US" sz="1200" dirty="0"/>
          </a:p>
          <a:p>
            <a:r>
              <a:rPr lang="en-US" sz="1200" dirty="0"/>
              <a:t>        IP Access List</a:t>
            </a:r>
          </a:p>
          <a:p>
            <a:r>
              <a:rPr lang="en-US" sz="1200" dirty="0"/>
              <a:t>        -----------------------------------------------------------------------</a:t>
            </a:r>
          </a:p>
          <a:p>
            <a:r>
              <a:rPr lang="en-US" sz="1200" dirty="0"/>
              <a:t>        </a:t>
            </a:r>
            <a:r>
              <a:rPr lang="en-US" sz="1200" dirty="0" smtClean="0"/>
              <a:t>INSIDE_itd_vip_1_bucket_3    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INSIDE_itd_vip_1_bucket_7   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INSIDE_itd_vip_1_bucket_11   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INSIDE_itd_vip_1_bucket_15                                                 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  Node  IP                          Config-State Status     Track_id  Sla_id </a:t>
            </a:r>
          </a:p>
          <a:p>
            <a:r>
              <a:rPr lang="en-US" sz="1200" dirty="0"/>
              <a:t>  --------------------------------- ------------ ---------- --------- ---------</a:t>
            </a:r>
          </a:p>
          <a:p>
            <a:r>
              <a:rPr lang="en-US" sz="1200" dirty="0"/>
              <a:t>  4     10.1.0.114                  Active       OK           4         10004  </a:t>
            </a:r>
            <a:endParaRPr lang="en-US" sz="1200" dirty="0" smtClean="0"/>
          </a:p>
          <a:p>
            <a:endParaRPr lang="en-US" sz="1200" dirty="0"/>
          </a:p>
          <a:p>
            <a:r>
              <a:rPr lang="en-US" sz="1200" dirty="0"/>
              <a:t>        IP Access List</a:t>
            </a:r>
          </a:p>
          <a:p>
            <a:r>
              <a:rPr lang="en-US" sz="1200" dirty="0"/>
              <a:t>        -----------------------------------------------------------------------</a:t>
            </a:r>
          </a:p>
          <a:p>
            <a:r>
              <a:rPr lang="en-US" sz="1200" dirty="0"/>
              <a:t>        </a:t>
            </a:r>
            <a:r>
              <a:rPr lang="en-US" sz="1200" dirty="0" smtClean="0"/>
              <a:t>INSIDE_itd_vip_1_bucket_4   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INSIDE_itd_vip_1_bucket_8    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INSIDE_itd_vip_1_bucket_12   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INSIDE_itd_vip_1_bucket_16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0282028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200" y="1410356"/>
            <a:ext cx="4686300" cy="5078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Name           Probe LB Scheme  Status   Buckets</a:t>
            </a:r>
          </a:p>
          <a:p>
            <a:r>
              <a:rPr lang="en-US" sz="1200" dirty="0"/>
              <a:t>-------------- ----- ---------- -------- -------</a:t>
            </a:r>
          </a:p>
          <a:p>
            <a:r>
              <a:rPr lang="en-US" sz="1200" dirty="0"/>
              <a:t>OUTSIDE    ICMP  dst-ip     ACTIVE   16     </a:t>
            </a:r>
          </a:p>
          <a:p>
            <a:endParaRPr lang="en-US" sz="1200" dirty="0"/>
          </a:p>
          <a:p>
            <a:r>
              <a:rPr lang="en-US" sz="1200" dirty="0"/>
              <a:t>Device Group</a:t>
            </a:r>
          </a:p>
          <a:p>
            <a:r>
              <a:rPr lang="en-US" sz="1200" dirty="0"/>
              <a:t>--------------------------------------------------</a:t>
            </a:r>
          </a:p>
          <a:p>
            <a:r>
              <a:rPr lang="en-US" sz="1200" dirty="0"/>
              <a:t>FW_OUTSIDE                                        </a:t>
            </a:r>
          </a:p>
          <a:p>
            <a:endParaRPr lang="en-US" sz="1200" dirty="0"/>
          </a:p>
          <a:p>
            <a:r>
              <a:rPr lang="en-US" sz="1200" dirty="0"/>
              <a:t>Route Map                      Interface    Status Track_id </a:t>
            </a:r>
          </a:p>
          <a:p>
            <a:r>
              <a:rPr lang="en-US" sz="1200" dirty="0"/>
              <a:t>------------------------------ ------------ ------ ---------</a:t>
            </a:r>
          </a:p>
          <a:p>
            <a:r>
              <a:rPr lang="en-US" sz="1200" dirty="0" smtClean="0"/>
              <a:t>OUTSIDE_itd_pool           </a:t>
            </a:r>
            <a:r>
              <a:rPr lang="en-US" sz="1200" dirty="0"/>
              <a:t>Vlan1100     UP       10     </a:t>
            </a:r>
          </a:p>
          <a:p>
            <a:endParaRPr lang="en-US" sz="1200" dirty="0"/>
          </a:p>
          <a:p>
            <a:r>
              <a:rPr lang="en-US" sz="1200" dirty="0"/>
              <a:t>Virtual IP                              Netmask/Prefix Protocol     Port </a:t>
            </a:r>
          </a:p>
          <a:p>
            <a:r>
              <a:rPr lang="en-US" sz="1200" dirty="0"/>
              <a:t>------------------------------------------------------ ------------ ----------</a:t>
            </a:r>
          </a:p>
          <a:p>
            <a:r>
              <a:rPr lang="en-US" sz="1200" dirty="0"/>
              <a:t>10.0.0.110 / 255.255.255.255                           IP           0         </a:t>
            </a:r>
          </a:p>
          <a:p>
            <a:endParaRPr lang="en-US" sz="1200" dirty="0"/>
          </a:p>
          <a:p>
            <a:r>
              <a:rPr lang="en-US" sz="1200" dirty="0"/>
              <a:t>  Node  IP                          Config-State Status     Track_id  Sla_id </a:t>
            </a:r>
          </a:p>
          <a:p>
            <a:r>
              <a:rPr lang="en-US" sz="1200" dirty="0"/>
              <a:t>  --------------------------------- ------------ ---------- --------- ---------</a:t>
            </a:r>
          </a:p>
          <a:p>
            <a:r>
              <a:rPr lang="en-US" sz="1200" dirty="0"/>
              <a:t>  1     10.0.0.111                  Active       OK           6         10006  </a:t>
            </a:r>
          </a:p>
          <a:p>
            <a:endParaRPr lang="en-US" sz="1200" dirty="0"/>
          </a:p>
          <a:p>
            <a:r>
              <a:rPr lang="en-US" sz="1200" dirty="0"/>
              <a:t>        IP Access List</a:t>
            </a:r>
          </a:p>
          <a:p>
            <a:r>
              <a:rPr lang="en-US" sz="1200" dirty="0"/>
              <a:t>        -----------------------------------------------------------------------</a:t>
            </a:r>
          </a:p>
          <a:p>
            <a:r>
              <a:rPr lang="en-US" sz="1200" dirty="0"/>
              <a:t>        </a:t>
            </a:r>
            <a:r>
              <a:rPr lang="en-US" sz="1200" dirty="0" smtClean="0"/>
              <a:t>OUTSIDE_itd_vip_1_bucket_1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OUTSIDE_itd_vip_1_bucket_5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OUTSIDE_itd_vip_1_bucket_9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OUTSIDE_itd_vip_1_bucket_13                                                </a:t>
            </a:r>
            <a:endParaRPr lang="en-US" sz="1200" dirty="0"/>
          </a:p>
          <a:p>
            <a:endParaRPr 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234950" y="745720"/>
            <a:ext cx="8089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‘show itd’ cont.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86868" y="183486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ITD Verification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52505" y="889304"/>
            <a:ext cx="4114800" cy="6001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 Node  IP                          Config-State Status     Track_id  Sla_id </a:t>
            </a:r>
          </a:p>
          <a:p>
            <a:r>
              <a:rPr lang="en-US" sz="1200" dirty="0"/>
              <a:t>  --------------------------------- ------------ ---------- --------- ---------</a:t>
            </a:r>
          </a:p>
          <a:p>
            <a:r>
              <a:rPr lang="en-US" sz="1200" dirty="0"/>
              <a:t>  2     10.0.0.112                  Active       OK           7         10007  </a:t>
            </a:r>
          </a:p>
          <a:p>
            <a:endParaRPr lang="en-US" sz="1200" dirty="0"/>
          </a:p>
          <a:p>
            <a:r>
              <a:rPr lang="en-US" sz="1200" dirty="0"/>
              <a:t>        IP Access List</a:t>
            </a:r>
          </a:p>
          <a:p>
            <a:r>
              <a:rPr lang="en-US" sz="1200" dirty="0"/>
              <a:t>        -----------------------------------------------------------------------</a:t>
            </a:r>
          </a:p>
          <a:p>
            <a:r>
              <a:rPr lang="en-US" sz="1200" dirty="0"/>
              <a:t>        </a:t>
            </a:r>
            <a:r>
              <a:rPr lang="en-US" sz="1200" dirty="0" smtClean="0"/>
              <a:t>OUTSIDE_itd_vip_1_bucket_2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OUTSIDE_itd_vip_1_bucket_6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OUTSIDE_itd_vip_1_bucket_10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OUTSIDE_itd_vip_1_bucket_14                                                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  Node  IP                          Config-State Status     Track_id  Sla_id </a:t>
            </a:r>
          </a:p>
          <a:p>
            <a:r>
              <a:rPr lang="en-US" sz="1200" dirty="0"/>
              <a:t>  --------------------------------- ------------ ---------- --------- ---------</a:t>
            </a:r>
          </a:p>
          <a:p>
            <a:r>
              <a:rPr lang="en-US" sz="1200" dirty="0"/>
              <a:t>  3     10.0.0.113                  Active       OK           8         10008  </a:t>
            </a:r>
          </a:p>
          <a:p>
            <a:endParaRPr lang="en-US" sz="1200" dirty="0"/>
          </a:p>
          <a:p>
            <a:r>
              <a:rPr lang="en-US" sz="1200" dirty="0"/>
              <a:t>        IP Access List</a:t>
            </a:r>
          </a:p>
          <a:p>
            <a:r>
              <a:rPr lang="en-US" sz="1200" dirty="0"/>
              <a:t>        -----------------------------------------------------------------------</a:t>
            </a:r>
          </a:p>
          <a:p>
            <a:r>
              <a:rPr lang="en-US" sz="1200" dirty="0"/>
              <a:t>        </a:t>
            </a:r>
            <a:r>
              <a:rPr lang="en-US" sz="1200" dirty="0" smtClean="0"/>
              <a:t>OUTSIDE_itd_vip_1_bucket_3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OUTSIDE_itd_vip_1_bucket_7 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OUTSIDE_itd_vip_1_bucket_11  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OUTSIDE_itd_vip_1_bucket_15                                                </a:t>
            </a:r>
            <a:endParaRPr lang="en-US" sz="1200" dirty="0"/>
          </a:p>
          <a:p>
            <a:r>
              <a:rPr lang="en-US" sz="1200" dirty="0"/>
              <a:t>   </a:t>
            </a:r>
          </a:p>
          <a:p>
            <a:r>
              <a:rPr lang="en-US" sz="1200" dirty="0"/>
              <a:t>  Node  IP                          Config-State Status     Track_id  Sla_id </a:t>
            </a:r>
          </a:p>
          <a:p>
            <a:r>
              <a:rPr lang="en-US" sz="1200" dirty="0"/>
              <a:t>  --------------------------------- ------------ ---------- --------- ---------</a:t>
            </a:r>
          </a:p>
          <a:p>
            <a:r>
              <a:rPr lang="en-US" sz="1200" dirty="0"/>
              <a:t>  4     10.0.0.114                  Active       OK           9         10009  </a:t>
            </a:r>
          </a:p>
          <a:p>
            <a:endParaRPr lang="en-US" sz="1200" dirty="0"/>
          </a:p>
          <a:p>
            <a:r>
              <a:rPr lang="en-US" sz="1200" dirty="0"/>
              <a:t>        IP Access List</a:t>
            </a:r>
          </a:p>
          <a:p>
            <a:r>
              <a:rPr lang="en-US" sz="1200" dirty="0"/>
              <a:t>        -----------------------------------------------------------------------</a:t>
            </a:r>
          </a:p>
          <a:p>
            <a:r>
              <a:rPr lang="en-US" sz="1200" dirty="0"/>
              <a:t>        </a:t>
            </a:r>
            <a:r>
              <a:rPr lang="en-US" sz="1200" dirty="0" smtClean="0"/>
              <a:t>OUTSIDE_itd_vip_1_bucket_4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OUTSIDE_itd_vip_1_bucket_8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OUTSIDE_itd_vip_1_bucket_12                                                   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smtClean="0"/>
              <a:t>OUTSIDE_itd_vip_1_bucket_16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3866268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300" y="1315324"/>
            <a:ext cx="3759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u="sng" dirty="0" smtClean="0"/>
              <a:t>#VDC1</a:t>
            </a:r>
          </a:p>
          <a:p>
            <a:r>
              <a:rPr lang="en-US" sz="1000" dirty="0"/>
              <a:t>DC1-N7K-7(config)# </a:t>
            </a:r>
            <a:r>
              <a:rPr lang="en-US" sz="1000" dirty="0" smtClean="0"/>
              <a:t>show </a:t>
            </a:r>
            <a:r>
              <a:rPr lang="en-US" sz="1000" dirty="0"/>
              <a:t>itd statistics </a:t>
            </a:r>
          </a:p>
          <a:p>
            <a:endParaRPr lang="en-US" sz="1000" dirty="0"/>
          </a:p>
          <a:p>
            <a:r>
              <a:rPr lang="en-US" sz="1000" dirty="0"/>
              <a:t>Service Name</a:t>
            </a:r>
          </a:p>
          <a:p>
            <a:r>
              <a:rPr lang="en-US" sz="1000" dirty="0"/>
              <a:t>--------------------------------------------------------------------</a:t>
            </a:r>
          </a:p>
          <a:p>
            <a:r>
              <a:rPr lang="en-US" sz="1000" dirty="0"/>
              <a:t>INSIDE_TRAFFIC                                                      </a:t>
            </a:r>
          </a:p>
          <a:p>
            <a:endParaRPr lang="en-US" sz="1000" dirty="0"/>
          </a:p>
          <a:p>
            <a:r>
              <a:rPr lang="en-US" sz="1000" dirty="0"/>
              <a:t>Virtual IP                                              Packets</a:t>
            </a:r>
          </a:p>
          <a:p>
            <a:r>
              <a:rPr lang="en-US" sz="1000" dirty="0"/>
              <a:t>------------------------------------------------------- ------------</a:t>
            </a:r>
          </a:p>
          <a:p>
            <a:r>
              <a:rPr lang="en-US" sz="1000" dirty="0"/>
              <a:t>10.1.0.110 / 10.1.0.110                                 </a:t>
            </a:r>
            <a:r>
              <a:rPr lang="en-US" sz="1000" dirty="0" smtClean="0"/>
              <a:t>10579122    </a:t>
            </a:r>
            <a:endParaRPr lang="en-US" sz="1000" dirty="0"/>
          </a:p>
          <a:p>
            <a:endParaRPr lang="en-US" sz="1000" dirty="0"/>
          </a:p>
          <a:p>
            <a:r>
              <a:rPr lang="en-US" sz="1000" dirty="0"/>
              <a:t>Device Group</a:t>
            </a:r>
          </a:p>
          <a:p>
            <a:r>
              <a:rPr lang="en-US" sz="1000" dirty="0"/>
              <a:t>--------------------------------------------------------------------</a:t>
            </a:r>
          </a:p>
          <a:p>
            <a:r>
              <a:rPr lang="en-US" sz="1000" dirty="0"/>
              <a:t>FW_INSIDE                                                           </a:t>
            </a:r>
          </a:p>
          <a:p>
            <a:endParaRPr lang="en-US" sz="1000" dirty="0"/>
          </a:p>
          <a:p>
            <a:r>
              <a:rPr lang="en-US" sz="1000" dirty="0"/>
              <a:t>  Node  IP                                              Packets</a:t>
            </a:r>
          </a:p>
          <a:p>
            <a:r>
              <a:rPr lang="en-US" sz="1000" dirty="0"/>
              <a:t>  ----------------------------------------------------- ------------</a:t>
            </a:r>
          </a:p>
          <a:p>
            <a:r>
              <a:rPr lang="en-US" sz="1000" dirty="0"/>
              <a:t>  1     10.1.0.111                                      </a:t>
            </a:r>
            <a:r>
              <a:rPr lang="en-US" sz="1000" dirty="0" smtClean="0"/>
              <a:t>2674591     </a:t>
            </a:r>
            <a:endParaRPr lang="en-US" sz="1000" dirty="0"/>
          </a:p>
          <a:p>
            <a:endParaRPr lang="en-US" sz="1000" dirty="0"/>
          </a:p>
          <a:p>
            <a:r>
              <a:rPr lang="en-US" sz="1000" dirty="0"/>
              <a:t>        IP Access List                                  Packets</a:t>
            </a:r>
          </a:p>
          <a:p>
            <a:r>
              <a:rPr lang="en-US" sz="1000" dirty="0"/>
              <a:t>        ----------------------------------------------- ------------</a:t>
            </a:r>
          </a:p>
          <a:p>
            <a:r>
              <a:rPr lang="en-US" sz="1000" dirty="0"/>
              <a:t>        </a:t>
            </a:r>
            <a:r>
              <a:rPr lang="en-US" sz="1000" dirty="0" smtClean="0"/>
              <a:t>INSIDE_TRAFFIC_itd_vip_1_bucket_1                  </a:t>
            </a:r>
            <a:r>
              <a:rPr lang="en-US" sz="1000" dirty="0"/>
              <a:t>632047      </a:t>
            </a:r>
          </a:p>
          <a:p>
            <a:r>
              <a:rPr lang="en-US" sz="1000" dirty="0"/>
              <a:t>        </a:t>
            </a:r>
            <a:r>
              <a:rPr lang="en-US" sz="1000" dirty="0" smtClean="0"/>
              <a:t>INSIDE_TRAFFIC_itd_vip_1_bucket_5                  </a:t>
            </a:r>
            <a:r>
              <a:rPr lang="en-US" sz="1000" dirty="0"/>
              <a:t>677872      </a:t>
            </a:r>
          </a:p>
          <a:p>
            <a:r>
              <a:rPr lang="en-US" sz="1000" dirty="0"/>
              <a:t>        </a:t>
            </a:r>
            <a:r>
              <a:rPr lang="en-US" sz="1000" dirty="0" smtClean="0"/>
              <a:t>INSIDE_TRAFFIC_itd_vip_1_bucket_9                  </a:t>
            </a:r>
            <a:r>
              <a:rPr lang="en-US" sz="1000" dirty="0"/>
              <a:t>654204      </a:t>
            </a:r>
          </a:p>
          <a:p>
            <a:r>
              <a:rPr lang="en-US" sz="1000" dirty="0"/>
              <a:t>        </a:t>
            </a:r>
            <a:r>
              <a:rPr lang="en-US" sz="1000" dirty="0" smtClean="0"/>
              <a:t>INSIDE_TRAFFIC_itd_vip_1_bucket_13                664108      </a:t>
            </a:r>
            <a:endParaRPr lang="en-US" sz="1000" dirty="0"/>
          </a:p>
          <a:p>
            <a:endParaRPr lang="en-US" sz="1000" dirty="0"/>
          </a:p>
          <a:p>
            <a:r>
              <a:rPr lang="en-US" sz="1000" dirty="0"/>
              <a:t>  Node  IP                                              Packets</a:t>
            </a:r>
          </a:p>
          <a:p>
            <a:r>
              <a:rPr lang="en-US" sz="1000" dirty="0"/>
              <a:t>  ----------------------------------------------------- ------------</a:t>
            </a:r>
          </a:p>
          <a:p>
            <a:r>
              <a:rPr lang="en-US" sz="1000" dirty="0"/>
              <a:t>  2     10.1.0.112                                      </a:t>
            </a:r>
            <a:r>
              <a:rPr lang="en-US" sz="1000" dirty="0" smtClean="0"/>
              <a:t>2609811     </a:t>
            </a:r>
            <a:endParaRPr lang="en-US" sz="1000" dirty="0"/>
          </a:p>
          <a:p>
            <a:endParaRPr lang="en-US" sz="1000" dirty="0"/>
          </a:p>
          <a:p>
            <a:r>
              <a:rPr lang="en-US" sz="1000" dirty="0"/>
              <a:t>        IP Access List                                  Packets</a:t>
            </a:r>
          </a:p>
          <a:p>
            <a:r>
              <a:rPr lang="en-US" sz="1000" dirty="0"/>
              <a:t>        ----------------------------------------------- ------------</a:t>
            </a:r>
          </a:p>
          <a:p>
            <a:r>
              <a:rPr lang="en-US" sz="1000" dirty="0"/>
              <a:t>        </a:t>
            </a:r>
            <a:r>
              <a:rPr lang="en-US" sz="1000" dirty="0" smtClean="0"/>
              <a:t>INSIDE_TRAFFIC_itd_vip_1_bucket_2                  </a:t>
            </a:r>
            <a:r>
              <a:rPr lang="en-US" sz="1000" dirty="0"/>
              <a:t>629807      </a:t>
            </a:r>
          </a:p>
          <a:p>
            <a:r>
              <a:rPr lang="en-US" sz="1000" dirty="0"/>
              <a:t>        </a:t>
            </a:r>
            <a:r>
              <a:rPr lang="en-US" sz="1000" dirty="0" smtClean="0"/>
              <a:t>INSIDE_TRAFFIC_itd_vip_1_bucket_6                  </a:t>
            </a:r>
            <a:r>
              <a:rPr lang="en-US" sz="1000" dirty="0"/>
              <a:t>646168      </a:t>
            </a:r>
          </a:p>
          <a:p>
            <a:r>
              <a:rPr lang="en-US" sz="1000" dirty="0"/>
              <a:t>        </a:t>
            </a:r>
            <a:r>
              <a:rPr lang="en-US" sz="1000" dirty="0" smtClean="0"/>
              <a:t>INSIDE_TRAFFIC_itd_vip_1_bucket_10                </a:t>
            </a:r>
            <a:r>
              <a:rPr lang="en-US" sz="1000" dirty="0"/>
              <a:t>687760      </a:t>
            </a:r>
          </a:p>
          <a:p>
            <a:r>
              <a:rPr lang="en-US" sz="1000" dirty="0"/>
              <a:t>        </a:t>
            </a:r>
            <a:r>
              <a:rPr lang="en-US" sz="1000" dirty="0" smtClean="0"/>
              <a:t>INSIDE_TRAFFIC_itd_vip_1_bucket_14                654475</a:t>
            </a:r>
            <a:endParaRPr lang="en-US" sz="1000" dirty="0"/>
          </a:p>
        </p:txBody>
      </p:sp>
      <p:sp>
        <p:nvSpPr>
          <p:cNvPr id="3" name="TextBox 2"/>
          <p:cNvSpPr txBox="1"/>
          <p:nvPr/>
        </p:nvSpPr>
        <p:spPr>
          <a:xfrm>
            <a:off x="234950" y="952500"/>
            <a:ext cx="8089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‘show itd statistics’ – traffic is distributed equally across 4 firewalls using 16 buckets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86868" y="342900"/>
            <a:ext cx="8580437" cy="609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chemeClr val="accent1"/>
                </a:solidFill>
                <a:cs typeface="Arial"/>
              </a:rPr>
              <a:t>ITD Verification – Nexus 7000</a:t>
            </a:r>
            <a:endParaRPr lang="en-US" sz="32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79900" y="1598831"/>
            <a:ext cx="36576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 </a:t>
            </a:r>
          </a:p>
          <a:p>
            <a:r>
              <a:rPr lang="en-US" sz="1000" dirty="0"/>
              <a:t>        </a:t>
            </a:r>
          </a:p>
          <a:p>
            <a:r>
              <a:rPr lang="en-US" sz="1000" dirty="0"/>
              <a:t> Node  IP                                              Packets</a:t>
            </a:r>
          </a:p>
          <a:p>
            <a:r>
              <a:rPr lang="en-US" sz="1000" dirty="0"/>
              <a:t>  ----------------------------------------------------- ------------</a:t>
            </a:r>
          </a:p>
          <a:p>
            <a:r>
              <a:rPr lang="en-US" sz="1000" dirty="0"/>
              <a:t>  3     10.1.0.113                                      </a:t>
            </a:r>
            <a:r>
              <a:rPr lang="en-US" sz="1000" dirty="0" smtClean="0"/>
              <a:t>2674216     </a:t>
            </a:r>
            <a:endParaRPr lang="en-US" sz="1000" dirty="0"/>
          </a:p>
          <a:p>
            <a:endParaRPr lang="en-US" sz="1000" dirty="0"/>
          </a:p>
          <a:p>
            <a:r>
              <a:rPr lang="en-US" sz="1000" dirty="0"/>
              <a:t>        IP Access List                                  Packets</a:t>
            </a:r>
          </a:p>
          <a:p>
            <a:r>
              <a:rPr lang="en-US" sz="1000" dirty="0"/>
              <a:t>        ----------------------------------------------- ------------</a:t>
            </a:r>
          </a:p>
          <a:p>
            <a:r>
              <a:rPr lang="en-US" sz="1000" dirty="0"/>
              <a:t>        </a:t>
            </a:r>
            <a:r>
              <a:rPr lang="en-US" sz="1000" dirty="0" smtClean="0"/>
              <a:t>INSIDE_TRAFFIC_itd_vip_1_bucket_3                   671852      </a:t>
            </a:r>
            <a:endParaRPr lang="en-US" sz="1000" dirty="0"/>
          </a:p>
          <a:p>
            <a:r>
              <a:rPr lang="en-US" sz="1000" dirty="0"/>
              <a:t>        </a:t>
            </a:r>
            <a:r>
              <a:rPr lang="en-US" sz="1000" dirty="0" smtClean="0"/>
              <a:t>INSIDE_TRAFFIC_itd_vip_1_bucket_7                   669127      </a:t>
            </a:r>
            <a:endParaRPr lang="en-US" sz="1000" dirty="0"/>
          </a:p>
          <a:p>
            <a:r>
              <a:rPr lang="en-US" sz="1000" dirty="0"/>
              <a:t>        </a:t>
            </a:r>
            <a:r>
              <a:rPr lang="en-US" sz="1000" dirty="0" smtClean="0"/>
              <a:t>INSIDE_TRAFFIC_itd_vip_1_bucket_11                 </a:t>
            </a:r>
            <a:r>
              <a:rPr lang="en-US" sz="1000" dirty="0"/>
              <a:t>654682      </a:t>
            </a:r>
          </a:p>
          <a:p>
            <a:r>
              <a:rPr lang="en-US" sz="1000" dirty="0"/>
              <a:t>        </a:t>
            </a:r>
            <a:r>
              <a:rPr lang="en-US" sz="1000" dirty="0" smtClean="0"/>
              <a:t>INSIDE_TRAFFIC_itd_vip_1_bucket_15                 </a:t>
            </a:r>
            <a:r>
              <a:rPr lang="en-US" sz="1000" dirty="0"/>
              <a:t>638163      </a:t>
            </a:r>
          </a:p>
          <a:p>
            <a:r>
              <a:rPr lang="en-US" sz="1000" dirty="0"/>
              <a:t>        </a:t>
            </a:r>
          </a:p>
          <a:p>
            <a:r>
              <a:rPr lang="en-US" sz="1000" dirty="0"/>
              <a:t>  Node  IP                                              Packets</a:t>
            </a:r>
          </a:p>
          <a:p>
            <a:r>
              <a:rPr lang="en-US" sz="1000" dirty="0"/>
              <a:t>  ----------------------------------------------------- ------------</a:t>
            </a:r>
          </a:p>
          <a:p>
            <a:r>
              <a:rPr lang="en-US" sz="1000" dirty="0"/>
              <a:t>  4     10.1.0.114                                      </a:t>
            </a:r>
            <a:r>
              <a:rPr lang="en-US" sz="1000" dirty="0" smtClean="0"/>
              <a:t>2679726     </a:t>
            </a:r>
            <a:endParaRPr lang="en-US" sz="1000" dirty="0"/>
          </a:p>
          <a:p>
            <a:endParaRPr lang="en-US" sz="1000" dirty="0"/>
          </a:p>
          <a:p>
            <a:r>
              <a:rPr lang="en-US" sz="1000" dirty="0"/>
              <a:t>        IP Access List                                  Packets</a:t>
            </a:r>
          </a:p>
          <a:p>
            <a:r>
              <a:rPr lang="en-US" sz="1000" dirty="0"/>
              <a:t>        ----------------------------------------------- ------------</a:t>
            </a:r>
          </a:p>
          <a:p>
            <a:r>
              <a:rPr lang="en-US" sz="1000" dirty="0"/>
              <a:t>        </a:t>
            </a:r>
            <a:r>
              <a:rPr lang="en-US" sz="1000" dirty="0" smtClean="0"/>
              <a:t>INSIDE_TRAFFIC_itd_vip_1_bucket_4                  </a:t>
            </a:r>
            <a:r>
              <a:rPr lang="en-US" sz="1000" dirty="0"/>
              <a:t>667743      </a:t>
            </a:r>
          </a:p>
          <a:p>
            <a:r>
              <a:rPr lang="en-US" sz="1000" dirty="0"/>
              <a:t>        </a:t>
            </a:r>
            <a:r>
              <a:rPr lang="en-US" sz="1000" dirty="0" smtClean="0"/>
              <a:t>INSIDE_TRAFFIC_itd_vip_1_bucket_8                  </a:t>
            </a:r>
            <a:r>
              <a:rPr lang="en-US" sz="1000" dirty="0"/>
              <a:t>637384      </a:t>
            </a:r>
          </a:p>
          <a:p>
            <a:r>
              <a:rPr lang="en-US" sz="1000" dirty="0"/>
              <a:t>        </a:t>
            </a:r>
            <a:r>
              <a:rPr lang="en-US" sz="1000" dirty="0" smtClean="0"/>
              <a:t>INSIDE_TRAFFIC_itd_vip_1_bucket_12                646332      </a:t>
            </a:r>
            <a:endParaRPr lang="en-US" sz="1000" dirty="0"/>
          </a:p>
          <a:p>
            <a:r>
              <a:rPr lang="en-US" sz="1000" dirty="0"/>
              <a:t>        </a:t>
            </a:r>
            <a:r>
              <a:rPr lang="en-US" sz="1000" dirty="0" smtClean="0"/>
              <a:t>INSIDE_TRAFFIC_itd_vip_1_bucket_16                </a:t>
            </a:r>
            <a:r>
              <a:rPr lang="en-US" sz="1000" dirty="0"/>
              <a:t>645413 </a:t>
            </a:r>
          </a:p>
        </p:txBody>
      </p:sp>
    </p:spTree>
    <p:extLst>
      <p:ext uri="{BB962C8B-B14F-4D97-AF65-F5344CB8AC3E}">
        <p14:creationId xmlns:p14="http://schemas.microsoft.com/office/powerpoint/2010/main" val="119327298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2912533"/>
            <a:ext cx="1003300" cy="1016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0" y="270933"/>
            <a:ext cx="12827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2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26624</TotalTime>
  <Words>9583</Words>
  <Application>Microsoft Office PowerPoint</Application>
  <PresentationFormat>On-screen Show (4:3)</PresentationFormat>
  <Paragraphs>2642</Paragraphs>
  <Slides>87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88" baseType="lpstr">
      <vt:lpstr>Office Theme</vt:lpstr>
      <vt:lpstr>ITD + ASA 5585-X Configuration Guide</vt:lpstr>
      <vt:lpstr>PowerPoint Presentation</vt:lpstr>
      <vt:lpstr>N7K ITD and ASA Deployment Methods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ITD Functionality: ASA Clustering Flow Owner Predictability without ITD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Cisco Systems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RBH Issue with ASA L2 Clustering</dc:title>
  <dc:creator>Don Garnett</dc:creator>
  <cp:lastModifiedBy>Samar Sharma (ssharma)</cp:lastModifiedBy>
  <cp:revision>217</cp:revision>
  <dcterms:created xsi:type="dcterms:W3CDTF">2014-04-24T19:30:56Z</dcterms:created>
  <dcterms:modified xsi:type="dcterms:W3CDTF">2015-09-11T05:59:03Z</dcterms:modified>
</cp:coreProperties>
</file>